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15" name="PlaceHolder 2"/>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191" name="PlaceHolder 2"/>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2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6" name="CustomShape 1"/>
          <p:cNvSpPr/>
          <p:nvPr/>
        </p:nvSpPr>
        <p:spPr>
          <a:xfrm>
            <a:off x="210600" y="1443600"/>
            <a:ext cx="4402440" cy="16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4800" b="1" strike="noStrike" spc="-1">
                <a:solidFill>
                  <a:srgbClr val="F3F3F3"/>
                </a:solidFill>
                <a:latin typeface="Anton"/>
                <a:ea typeface="Anton"/>
              </a:rPr>
              <a:t>Paternity testing using genetics</a:t>
            </a:r>
            <a:endParaRPr lang="en-US" sz="4800" b="0" strike="noStrike" spc="-1">
              <a:latin typeface="Arial"/>
            </a:endParaRPr>
          </a:p>
        </p:txBody>
      </p:sp>
      <p:sp>
        <p:nvSpPr>
          <p:cNvPr id="267" name="CustomShape 2"/>
          <p:cNvSpPr/>
          <p:nvPr/>
        </p:nvSpPr>
        <p:spPr>
          <a:xfrm>
            <a:off x="588240" y="3942360"/>
            <a:ext cx="3383640" cy="433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1400" b="0" strike="noStrike" spc="-1">
                <a:solidFill>
                  <a:srgbClr val="F3F3F3"/>
                </a:solidFill>
                <a:latin typeface="Advent Pro Light"/>
                <a:ea typeface="Advent Pro Light"/>
              </a:rPr>
              <a:t>Supervised by : Dr. Ashraf Abdelraouf &amp; Eng. Ahmed Hazem</a:t>
            </a: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68" name="Google Shape;104;p24"/>
          <p:cNvPicPr/>
          <p:nvPr/>
        </p:nvPicPr>
        <p:blipFill>
          <a:blip r:embed="rId3"/>
          <a:srcRect l="6663" t="4856" r="6220" b="5494"/>
          <a:stretch/>
        </p:blipFill>
        <p:spPr>
          <a:xfrm>
            <a:off x="4697280" y="444960"/>
            <a:ext cx="4195800" cy="4318200"/>
          </a:xfrm>
          <a:prstGeom prst="rect">
            <a:avLst/>
          </a:prstGeom>
          <a:ln>
            <a:noFill/>
          </a:ln>
        </p:spPr>
      </p:pic>
      <p:sp>
        <p:nvSpPr>
          <p:cNvPr id="269" name="CustomShape 3"/>
          <p:cNvSpPr/>
          <p:nvPr/>
        </p:nvSpPr>
        <p:spPr>
          <a:xfrm>
            <a:off x="731160" y="3108960"/>
            <a:ext cx="3383640" cy="433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1400" b="0" strike="noStrike" spc="-1">
                <a:solidFill>
                  <a:srgbClr val="F3F3F3"/>
                </a:solidFill>
                <a:latin typeface="Advent Pro Light"/>
                <a:ea typeface="Advent Pro Light"/>
              </a:rPr>
              <a:t>Team Members: Youssif Assem, Mohamed Moataz, Kareem Ehab, Mohamed Akram, Ahmed Gamal</a:t>
            </a:r>
            <a:endParaRPr lang="en-US" sz="1400" b="0" strike="noStrike" spc="-1">
              <a:latin typeface="Arial"/>
            </a:endParaRPr>
          </a:p>
          <a:p>
            <a:pPr>
              <a:lnSpc>
                <a:spcPct val="100000"/>
              </a:lnSpc>
              <a:tabLst>
                <a:tab pos="0" algn="l"/>
              </a:tabLst>
            </a:pPr>
            <a:endParaRPr lang="en-US" sz="1400" b="0" strike="noStrike" spc="-1">
              <a:latin typeface="Arial"/>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478800" y="304200"/>
            <a:ext cx="4092480" cy="635040"/>
          </a:xfrm>
          <a:prstGeom prst="rect">
            <a:avLst/>
          </a:prstGeom>
          <a:noFill/>
          <a:ln>
            <a:noFill/>
          </a:ln>
        </p:spPr>
        <p:style>
          <a:lnRef idx="0">
            <a:scrgbClr r="0" g="0" b="0"/>
          </a:lnRef>
          <a:fillRef idx="0">
            <a:scrgbClr r="0" g="0" b="0"/>
          </a:fillRef>
          <a:effectRef idx="0">
            <a:scrgbClr r="0" g="0" b="0"/>
          </a:effectRef>
          <a:fontRef idx="minor"/>
        </p:style>
      </p:sp>
      <p:sp>
        <p:nvSpPr>
          <p:cNvPr id="305" name="CustomShape 2"/>
          <p:cNvSpPr/>
          <p:nvPr/>
        </p:nvSpPr>
        <p:spPr>
          <a:xfrm>
            <a:off x="478800" y="439920"/>
            <a:ext cx="4571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FFFFFF"/>
                </a:solidFill>
                <a:latin typeface="Rajdhani"/>
                <a:ea typeface="DejaVu Sans"/>
              </a:rPr>
              <a:t>Methodology</a:t>
            </a:r>
            <a:endParaRPr lang="en-US" sz="3200" b="0" strike="noStrike" spc="-1">
              <a:latin typeface="Arial"/>
            </a:endParaRPr>
          </a:p>
        </p:txBody>
      </p:sp>
      <p:sp>
        <p:nvSpPr>
          <p:cNvPr id="306" name="CustomShape 3"/>
          <p:cNvSpPr/>
          <p:nvPr/>
        </p:nvSpPr>
        <p:spPr>
          <a:xfrm>
            <a:off x="3008160" y="10015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FFFFFF"/>
                </a:solidFill>
                <a:latin typeface="Fira Sans Condensed Light"/>
                <a:ea typeface="DejaVu Sans"/>
              </a:rPr>
              <a:t>          Methodology</a:t>
            </a:r>
            <a:endParaRPr lang="en-US" sz="1800" b="0" strike="noStrike" spc="-1">
              <a:latin typeface="Arial"/>
            </a:endParaRPr>
          </a:p>
        </p:txBody>
      </p:sp>
      <p:sp>
        <p:nvSpPr>
          <p:cNvPr id="307" name="CustomShape 4"/>
          <p:cNvSpPr/>
          <p:nvPr/>
        </p:nvSpPr>
        <p:spPr>
          <a:xfrm>
            <a:off x="5954760" y="1967760"/>
            <a:ext cx="869040" cy="950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8" name="CustomShape 5"/>
          <p:cNvSpPr/>
          <p:nvPr/>
        </p:nvSpPr>
        <p:spPr>
          <a:xfrm flipH="1">
            <a:off x="2135160" y="1936080"/>
            <a:ext cx="871560" cy="99540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9" name="CustomShape 6"/>
          <p:cNvSpPr/>
          <p:nvPr/>
        </p:nvSpPr>
        <p:spPr>
          <a:xfrm>
            <a:off x="662760" y="2941920"/>
            <a:ext cx="3812040" cy="176112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Fira Sans Condensed Light"/>
                <a:ea typeface="DejaVu Sans"/>
              </a:rPr>
              <a:t>Apply Mendelian’s Law to prove that if the child is related to father or not</a:t>
            </a:r>
            <a:r>
              <a:t/>
            </a:r>
            <a:br/>
            <a:endParaRPr lang="en-US" sz="1400" b="0" strike="noStrike" spc="-1">
              <a:latin typeface="Arial"/>
            </a:endParaRPr>
          </a:p>
        </p:txBody>
      </p:sp>
      <p:sp>
        <p:nvSpPr>
          <p:cNvPr id="310" name="CustomShape 7"/>
          <p:cNvSpPr/>
          <p:nvPr/>
        </p:nvSpPr>
        <p:spPr>
          <a:xfrm>
            <a:off x="5613840" y="2941920"/>
            <a:ext cx="2995920" cy="162972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Fira Sans Condensed Light"/>
                <a:ea typeface="DejaVu Sans"/>
              </a:rPr>
              <a:t>Whole Genome using Short tandem repeat</a:t>
            </a:r>
            <a:r>
              <a:rPr lang="en-US" sz="1400" b="0" strike="noStrike" spc="-1">
                <a:solidFill>
                  <a:srgbClr val="000000"/>
                </a:solidFill>
                <a:latin typeface="Arial"/>
                <a:ea typeface="DejaVu Sans"/>
              </a:rPr>
              <a:t> </a:t>
            </a:r>
            <a:r>
              <a:rPr lang="en-US" sz="1400" b="0" strike="noStrike" spc="-1">
                <a:solidFill>
                  <a:srgbClr val="FFFFFF"/>
                </a:solidFill>
                <a:latin typeface="Fira Sans Condensed Light"/>
                <a:ea typeface="DejaVu Sans"/>
              </a:rPr>
              <a:t>Algorithm</a:t>
            </a:r>
            <a:r>
              <a:t/>
            </a:r>
            <a:br/>
            <a:endParaRPr lang="en-US" sz="1400" b="0" strike="noStrike" spc="-1">
              <a:latin typeface="Arial"/>
            </a:endParaRPr>
          </a:p>
        </p:txBody>
      </p:sp>
      <p:sp>
        <p:nvSpPr>
          <p:cNvPr id="311" name="CustomShape 8"/>
          <p:cNvSpPr/>
          <p:nvPr/>
        </p:nvSpPr>
        <p:spPr>
          <a:xfrm>
            <a:off x="703440" y="3864960"/>
            <a:ext cx="3622320" cy="822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(Rs similar between father and child / all Rs numbers) * 100</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12" name="CustomShape 9"/>
          <p:cNvSpPr/>
          <p:nvPr/>
        </p:nvSpPr>
        <p:spPr>
          <a:xfrm>
            <a:off x="1080" y="-319320"/>
            <a:ext cx="181080" cy="637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13" name="CustomShape 10"/>
          <p:cNvSpPr/>
          <p:nvPr/>
        </p:nvSpPr>
        <p:spPr>
          <a:xfrm>
            <a:off x="1751760" y="-273600"/>
            <a:ext cx="720" cy="54792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t/>
            </a:r>
            <a:br/>
            <a:endParaRPr lang="en-US" sz="1800" b="0" strike="noStrike" spc="-1">
              <a:latin typeface="Arial"/>
            </a:endParaRPr>
          </a:p>
        </p:txBody>
      </p:sp>
      <p:sp>
        <p:nvSpPr>
          <p:cNvPr id="314" name="CustomShape 11"/>
          <p:cNvSpPr/>
          <p:nvPr/>
        </p:nvSpPr>
        <p:spPr>
          <a:xfrm>
            <a:off x="5669280" y="3978000"/>
            <a:ext cx="2930400" cy="7308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rPr lang="en-US" sz="1200" b="0" strike="noStrike" spc="-1">
                <a:solidFill>
                  <a:srgbClr val="FFFFFF"/>
                </a:solidFill>
                <a:latin typeface="Fira Sans Condensed Light"/>
                <a:ea typeface="DejaVu Sans"/>
              </a:rPr>
              <a:t>Using short tandem repeat method to </a:t>
            </a:r>
            <a:endParaRPr lang="en-US" sz="1200" b="0" strike="noStrike" spc="-1">
              <a:latin typeface="Arial"/>
            </a:endParaRPr>
          </a:p>
          <a:p>
            <a:pPr>
              <a:lnSpc>
                <a:spcPct val="100000"/>
              </a:lnSpc>
              <a:tabLst>
                <a:tab pos="0" algn="l"/>
              </a:tabLst>
            </a:pPr>
            <a:r>
              <a:rPr lang="en-US" sz="1200" b="0" strike="noStrike" spc="-1">
                <a:solidFill>
                  <a:srgbClr val="FFFFFF"/>
                </a:solidFill>
                <a:latin typeface="Fira Sans Condensed Light"/>
                <a:ea typeface="DejaVu Sans"/>
              </a:rPr>
              <a:t>count the repeats nucleotide </a:t>
            </a:r>
            <a:r>
              <a:t/>
            </a:r>
            <a:br/>
            <a:r>
              <a:rPr lang="en-US" sz="1200" b="0" strike="noStrike" spc="-1">
                <a:solidFill>
                  <a:srgbClr val="FFFFFF"/>
                </a:solidFill>
                <a:latin typeface="Fira Sans Condensed Light"/>
                <a:ea typeface="DejaVu Sans"/>
              </a:rPr>
              <a:t>in the whole genome</a:t>
            </a:r>
            <a:endParaRPr lang="en-US" sz="1200" b="0" strike="noStrike" spc="-1">
              <a:latin typeface="Arial"/>
            </a:endParaRPr>
          </a:p>
          <a:p>
            <a:pPr>
              <a:lnSpc>
                <a:spcPct val="100000"/>
              </a:lnSpc>
              <a:tabLst>
                <a:tab pos="0" algn="l"/>
              </a:tabLst>
            </a:pPr>
            <a:endParaRPr lang="en-US" sz="1200" b="0" strike="noStrike" spc="-1">
              <a:latin typeface="Arial"/>
            </a:endParaRPr>
          </a:p>
        </p:txBody>
      </p:sp>
      <p:sp>
        <p:nvSpPr>
          <p:cNvPr id="315" name="CustomShape 12"/>
          <p:cNvSpPr/>
          <p:nvPr/>
        </p:nvSpPr>
        <p:spPr>
          <a:xfrm>
            <a:off x="5423040" y="3366360"/>
            <a:ext cx="531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
        <p:nvSpPr>
          <p:cNvPr id="316" name="CustomShape 13"/>
          <p:cNvSpPr/>
          <p:nvPr/>
        </p:nvSpPr>
        <p:spPr>
          <a:xfrm>
            <a:off x="7174800" y="3549240"/>
            <a:ext cx="720" cy="547920"/>
          </a:xfrm>
          <a:prstGeom prst="rect">
            <a:avLst/>
          </a:prstGeom>
          <a:solidFill>
            <a:srgbClr val="40444B"/>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tabLst>
                <a:tab pos="0" algn="l"/>
              </a:tabLst>
            </a:pPr>
            <a:r>
              <a:t/>
            </a:r>
            <a:br/>
            <a:endParaRPr lang="en-US" sz="1800" b="0" strike="noStrike" spc="-1">
              <a:latin typeface="Arial"/>
            </a:endParaRPr>
          </a:p>
        </p:txBody>
      </p:sp>
      <p:sp>
        <p:nvSpPr>
          <p:cNvPr id="317" name="CustomShape 14"/>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8</a:t>
            </a:r>
            <a:endParaRPr lang="en-US" sz="1800" b="0" strike="noStrike" spc="-1">
              <a:latin typeface="Arial"/>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339480" y="46764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2000" b="1" strike="noStrike" spc="-1">
                <a:solidFill>
                  <a:srgbClr val="F3F3F3"/>
                </a:solidFill>
                <a:latin typeface="Rajdhani"/>
                <a:ea typeface="Fira Sans Condensed Light"/>
              </a:rPr>
              <a:t>Use Case Diagram:</a:t>
            </a:r>
            <a:endParaRPr lang="en-US" sz="2000" b="0" strike="noStrike" spc="-1">
              <a:latin typeface="Arial"/>
            </a:endParaRPr>
          </a:p>
        </p:txBody>
      </p:sp>
      <p:pic>
        <p:nvPicPr>
          <p:cNvPr id="319" name="Picture 1"/>
          <p:cNvPicPr/>
          <p:nvPr/>
        </p:nvPicPr>
        <p:blipFill>
          <a:blip r:embed="rId2"/>
          <a:stretch/>
        </p:blipFill>
        <p:spPr>
          <a:xfrm>
            <a:off x="4689720" y="526320"/>
            <a:ext cx="4259520" cy="4419000"/>
          </a:xfrm>
          <a:prstGeom prst="rect">
            <a:avLst/>
          </a:prstGeom>
          <a:ln>
            <a:noFill/>
          </a:ln>
        </p:spPr>
      </p:pic>
      <p:sp>
        <p:nvSpPr>
          <p:cNvPr id="320" name="CustomShape 2"/>
          <p:cNvSpPr/>
          <p:nvPr/>
        </p:nvSpPr>
        <p:spPr>
          <a:xfrm>
            <a:off x="339480" y="1103040"/>
            <a:ext cx="4049280" cy="396468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48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accept files from the user containing their genotypes.</a:t>
            </a:r>
            <a:endParaRPr lang="en-US" sz="1600" b="0" strike="noStrike" spc="-1">
              <a:latin typeface="Arial"/>
            </a:endParaRPr>
          </a:p>
          <a:p>
            <a:pPr marL="457200" indent="-30348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system can save the user’s data (genotypes) (results)</a:t>
            </a:r>
            <a:endParaRPr lang="en-US" sz="1600" b="0" strike="noStrike" spc="-1">
              <a:latin typeface="Arial"/>
            </a:endParaRPr>
          </a:p>
          <a:p>
            <a:pPr marL="457200" indent="-30348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input their genotypes and get a report showing which genotypes contribute to the paternity test.</a:t>
            </a:r>
            <a:endParaRPr lang="en-US" sz="1600" b="0" strike="noStrike" spc="-1">
              <a:latin typeface="Arial"/>
            </a:endParaRPr>
          </a:p>
          <a:p>
            <a:pPr marL="457200" indent="-303480">
              <a:lnSpc>
                <a:spcPct val="100000"/>
              </a:lnSpc>
              <a:buClr>
                <a:srgbClr val="F3F3F3"/>
              </a:buClr>
              <a:buFont typeface="Arial"/>
              <a:buChar char="•"/>
            </a:pPr>
            <a:r>
              <a:rPr lang="en-US" sz="1600" b="0" strike="noStrike" spc="-1">
                <a:solidFill>
                  <a:srgbClr val="F3F3F3"/>
                </a:solidFill>
                <a:latin typeface="Fira Sans Condensed Light"/>
                <a:ea typeface="Fira Sans Condensed Light"/>
              </a:rPr>
              <a:t>The user can see which alleles are different if it was proven wrong. </a:t>
            </a:r>
            <a:endParaRPr lang="en-US" sz="1600" b="0" strike="noStrike" spc="-1">
              <a:latin typeface="Arial"/>
            </a:endParaRPr>
          </a:p>
          <a:p>
            <a:pPr marL="457200" indent="-303480">
              <a:lnSpc>
                <a:spcPct val="100000"/>
              </a:lnSpc>
              <a:buClr>
                <a:srgbClr val="F3F3F3"/>
              </a:buClr>
              <a:buFont typeface="Arial"/>
              <a:buChar char="•"/>
            </a:pPr>
            <a:r>
              <a:rPr lang="en-US" sz="1600" b="0" strike="noStrike" spc="-1">
                <a:solidFill>
                  <a:srgbClr val="F3F3F3"/>
                </a:solidFill>
                <a:latin typeface="Fira Sans Condensed Light"/>
                <a:ea typeface="DejaVu Sans"/>
              </a:rPr>
              <a:t>Rewrite this part</a:t>
            </a:r>
            <a:endParaRPr lang="en-US" sz="1600" b="0" strike="noStrike" spc="-1">
              <a:latin typeface="Arial"/>
            </a:endParaRPr>
          </a:p>
        </p:txBody>
      </p:sp>
      <p:sp>
        <p:nvSpPr>
          <p:cNvPr id="321"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9</a:t>
            </a:r>
            <a:endParaRPr lang="en-US" sz="1800" b="0" strike="noStrike" spc="-1">
              <a:latin typeface="Arial"/>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260280" y="55080"/>
            <a:ext cx="8228520" cy="1553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
                <a:solidFill>
                  <a:srgbClr val="FFFFFF"/>
                </a:solidFill>
                <a:latin typeface="Rajdhani"/>
                <a:ea typeface="DejaVu Sans"/>
              </a:rPr>
              <a:t>Diagrams</a:t>
            </a:r>
            <a:r>
              <a:t/>
            </a:r>
            <a:br/>
            <a:r>
              <a:rPr lang="en-US" sz="1400" b="0" strike="noStrike" spc="-1">
                <a:solidFill>
                  <a:srgbClr val="F3F3F3"/>
                </a:solidFill>
                <a:latin typeface="Fira Sans Condensed Light"/>
                <a:ea typeface="Fira Sans Condensed Light"/>
              </a:rPr>
              <a:t>Architecture Diagram</a:t>
            </a:r>
            <a:r>
              <a:t/>
            </a:r>
            <a:br/>
            <a:endParaRPr lang="en-US" sz="1400" b="0" strike="noStrike" spc="-1">
              <a:latin typeface="Arial"/>
            </a:endParaRPr>
          </a:p>
        </p:txBody>
      </p:sp>
      <p:pic>
        <p:nvPicPr>
          <p:cNvPr id="323" name="Picture 4"/>
          <p:cNvPicPr/>
          <p:nvPr/>
        </p:nvPicPr>
        <p:blipFill>
          <a:blip r:embed="rId2"/>
          <a:stretch/>
        </p:blipFill>
        <p:spPr>
          <a:xfrm>
            <a:off x="2602080" y="140400"/>
            <a:ext cx="3704760" cy="4862160"/>
          </a:xfrm>
          <a:prstGeom prst="rect">
            <a:avLst/>
          </a:prstGeom>
          <a:ln>
            <a:noFill/>
          </a:ln>
        </p:spPr>
      </p:pic>
      <p:sp>
        <p:nvSpPr>
          <p:cNvPr id="324" name="CustomShape 2"/>
          <p:cNvSpPr/>
          <p:nvPr/>
        </p:nvSpPr>
        <p:spPr>
          <a:xfrm>
            <a:off x="200880" y="1167840"/>
            <a:ext cx="5631120" cy="1523160"/>
          </a:xfrm>
          <a:prstGeom prst="rect">
            <a:avLst/>
          </a:prstGeom>
          <a:noFill/>
          <a:ln>
            <a:noFill/>
          </a:ln>
        </p:spPr>
        <p:style>
          <a:lnRef idx="0">
            <a:scrgbClr r="0" g="0" b="0"/>
          </a:lnRef>
          <a:fillRef idx="0">
            <a:scrgbClr r="0" g="0" b="0"/>
          </a:fillRef>
          <a:effectRef idx="0">
            <a:scrgbClr r="0" g="0" b="0"/>
          </a:effectRef>
          <a:fontRef idx="minor"/>
        </p:style>
      </p:sp>
      <p:sp>
        <p:nvSpPr>
          <p:cNvPr id="325"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10</a:t>
            </a:r>
            <a:endParaRPr lang="en-US" sz="1800" b="0" strike="noStrike" spc="-1">
              <a:latin typeface="Arial"/>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Picture 5"/>
          <p:cNvPicPr/>
          <p:nvPr/>
        </p:nvPicPr>
        <p:blipFill>
          <a:blip r:embed="rId2"/>
          <a:stretch/>
        </p:blipFill>
        <p:spPr>
          <a:xfrm>
            <a:off x="431280" y="1149480"/>
            <a:ext cx="3538440" cy="3842280"/>
          </a:xfrm>
          <a:prstGeom prst="rect">
            <a:avLst/>
          </a:prstGeom>
          <a:ln>
            <a:noFill/>
          </a:ln>
        </p:spPr>
      </p:pic>
      <p:pic>
        <p:nvPicPr>
          <p:cNvPr id="327" name="Picture 7"/>
          <p:cNvPicPr/>
          <p:nvPr/>
        </p:nvPicPr>
        <p:blipFill>
          <a:blip r:embed="rId3"/>
          <a:stretch/>
        </p:blipFill>
        <p:spPr>
          <a:xfrm>
            <a:off x="4398480" y="1487160"/>
            <a:ext cx="4167000" cy="3485160"/>
          </a:xfrm>
          <a:prstGeom prst="rect">
            <a:avLst/>
          </a:prstGeom>
          <a:ln>
            <a:noFill/>
          </a:ln>
        </p:spPr>
      </p:pic>
      <p:sp>
        <p:nvSpPr>
          <p:cNvPr id="328" name="CustomShape 1"/>
          <p:cNvSpPr/>
          <p:nvPr/>
        </p:nvSpPr>
        <p:spPr>
          <a:xfrm>
            <a:off x="283680" y="96120"/>
            <a:ext cx="8228520" cy="1553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
                <a:solidFill>
                  <a:srgbClr val="FFFFFF"/>
                </a:solidFill>
                <a:latin typeface="Rajdhani"/>
                <a:ea typeface="DejaVu Sans"/>
              </a:rPr>
              <a:t>Diagrams </a:t>
            </a:r>
            <a:r>
              <a:t/>
            </a:r>
            <a:br/>
            <a:r>
              <a:rPr lang="en-US" sz="2600" b="0" strike="noStrike" spc="-1">
                <a:solidFill>
                  <a:srgbClr val="F3F3F3"/>
                </a:solidFill>
                <a:latin typeface="Fira Sans Condensed Light"/>
                <a:ea typeface="Fira Sans Condensed Light"/>
              </a:rPr>
              <a:t>Sequence diagrams</a:t>
            </a:r>
            <a:r>
              <a:t/>
            </a:r>
            <a:br/>
            <a:endParaRPr lang="en-US" sz="2600" b="0" strike="noStrike" spc="-1">
              <a:latin typeface="Arial"/>
            </a:endParaRPr>
          </a:p>
        </p:txBody>
      </p:sp>
      <p:sp>
        <p:nvSpPr>
          <p:cNvPr id="329" name="CustomShape 2"/>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11</a:t>
            </a:r>
            <a:endParaRPr lang="en-US" sz="1800" b="0" strike="noStrike" spc="-1">
              <a:latin typeface="Arial"/>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64600" y="176040"/>
            <a:ext cx="5193720" cy="886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Diagrams </a:t>
            </a:r>
            <a:endParaRPr lang="en-US" sz="3200" b="0" strike="noStrike" spc="-1">
              <a:latin typeface="Arial"/>
            </a:endParaRPr>
          </a:p>
          <a:p>
            <a:pPr>
              <a:lnSpc>
                <a:spcPct val="100000"/>
              </a:lnSpc>
              <a:tabLst>
                <a:tab pos="0" algn="l"/>
              </a:tabLst>
            </a:pPr>
            <a:r>
              <a:rPr lang="en-US" sz="1600" b="1" strike="noStrike" spc="-1">
                <a:solidFill>
                  <a:srgbClr val="F3F3F3"/>
                </a:solidFill>
                <a:latin typeface="Fira Sans Condensed Light"/>
                <a:ea typeface="DejaVu Sans"/>
              </a:rPr>
              <a:t>Class diagram:</a:t>
            </a:r>
            <a:endParaRPr lang="en-US" sz="1600" b="0" strike="noStrike" spc="-1">
              <a:latin typeface="Arial"/>
            </a:endParaRPr>
          </a:p>
        </p:txBody>
      </p:sp>
      <p:pic>
        <p:nvPicPr>
          <p:cNvPr id="331" name="Picture 3"/>
          <p:cNvPicPr/>
          <p:nvPr/>
        </p:nvPicPr>
        <p:blipFill>
          <a:blip r:embed="rId2"/>
          <a:stretch/>
        </p:blipFill>
        <p:spPr>
          <a:xfrm>
            <a:off x="491040" y="1062720"/>
            <a:ext cx="8310600" cy="3684960"/>
          </a:xfrm>
          <a:prstGeom prst="rect">
            <a:avLst/>
          </a:prstGeom>
          <a:ln>
            <a:noFill/>
          </a:ln>
        </p:spPr>
      </p:pic>
      <p:sp>
        <p:nvSpPr>
          <p:cNvPr id="332" name="CustomShape 2"/>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12</a:t>
            </a:r>
            <a:endParaRPr lang="en-US" sz="1800" b="0" strike="noStrike" spc="-1">
              <a:latin typeface="Aria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458280" y="75600"/>
            <a:ext cx="519372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FFFFF"/>
                </a:solidFill>
                <a:latin typeface="Rajdhani"/>
                <a:ea typeface="DejaVu Sans"/>
              </a:rPr>
              <a:t>Dataset Used:</a:t>
            </a:r>
            <a:endParaRPr lang="en-US" sz="3200" b="0" strike="noStrike" spc="-1">
              <a:latin typeface="Arial"/>
            </a:endParaRPr>
          </a:p>
        </p:txBody>
      </p:sp>
      <p:pic>
        <p:nvPicPr>
          <p:cNvPr id="334" name="Picture 4"/>
          <p:cNvPicPr/>
          <p:nvPr/>
        </p:nvPicPr>
        <p:blipFill>
          <a:blip r:embed="rId2"/>
          <a:stretch/>
        </p:blipFill>
        <p:spPr>
          <a:xfrm>
            <a:off x="4489560" y="609480"/>
            <a:ext cx="4458600" cy="3796920"/>
          </a:xfrm>
          <a:prstGeom prst="rect">
            <a:avLst/>
          </a:prstGeom>
          <a:ln>
            <a:noFill/>
          </a:ln>
        </p:spPr>
      </p:pic>
      <p:sp>
        <p:nvSpPr>
          <p:cNvPr id="335" name="CustomShape 2"/>
          <p:cNvSpPr/>
          <p:nvPr/>
        </p:nvSpPr>
        <p:spPr>
          <a:xfrm>
            <a:off x="195120" y="897480"/>
            <a:ext cx="4092480" cy="18525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600" b="0" strike="noStrike" spc="-1">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lang="en-US" sz="1600" b="0" strike="noStrike" spc="-1">
              <a:latin typeface="Arial"/>
            </a:endParaRPr>
          </a:p>
        </p:txBody>
      </p:sp>
      <p:sp>
        <p:nvSpPr>
          <p:cNvPr id="336"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13</a:t>
            </a:r>
            <a:endParaRPr lang="en-US" sz="1800" b="0" strike="noStrike" spc="-1">
              <a:latin typeface="Arial"/>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232920" y="337320"/>
            <a:ext cx="8228520" cy="857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
                <a:solidFill>
                  <a:srgbClr val="FFFFFF"/>
                </a:solidFill>
                <a:latin typeface="Rajdhani"/>
                <a:ea typeface="DejaVu Sans"/>
              </a:rPr>
              <a:t>Dataset Used</a:t>
            </a:r>
            <a:r>
              <a:t/>
            </a:r>
            <a:br/>
            <a:endParaRPr lang="en-US" sz="3200" b="0" strike="noStrike" spc="-1">
              <a:latin typeface="Arial"/>
            </a:endParaRPr>
          </a:p>
        </p:txBody>
      </p:sp>
      <p:sp>
        <p:nvSpPr>
          <p:cNvPr id="338" name="CustomShape 2"/>
          <p:cNvSpPr/>
          <p:nvPr/>
        </p:nvSpPr>
        <p:spPr>
          <a:xfrm>
            <a:off x="232920" y="833760"/>
            <a:ext cx="5162040" cy="23666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153000">
              <a:lnSpc>
                <a:spcPct val="100000"/>
              </a:lnSpc>
            </a:pPr>
            <a:r>
              <a:rPr lang="en-US" sz="1400" b="0" strike="noStrike" spc="-1">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lang="en-US" sz="1400" b="0" strike="noStrike" spc="-1">
              <a:latin typeface="Arial"/>
            </a:endParaRPr>
          </a:p>
        </p:txBody>
      </p:sp>
      <p:pic>
        <p:nvPicPr>
          <p:cNvPr id="339" name="Picture 5"/>
          <p:cNvPicPr/>
          <p:nvPr/>
        </p:nvPicPr>
        <p:blipFill>
          <a:blip r:embed="rId2"/>
          <a:stretch/>
        </p:blipFill>
        <p:spPr>
          <a:xfrm>
            <a:off x="5605560" y="718200"/>
            <a:ext cx="3304800" cy="4087080"/>
          </a:xfrm>
          <a:prstGeom prst="rect">
            <a:avLst/>
          </a:prstGeom>
          <a:ln>
            <a:noFill/>
          </a:ln>
        </p:spPr>
      </p:pic>
      <p:sp>
        <p:nvSpPr>
          <p:cNvPr id="340"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14</a:t>
            </a:r>
            <a:endParaRPr lang="en-US" sz="1800" b="0" strike="noStrike" spc="-1">
              <a:latin typeface="Arial"/>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17160" y="127080"/>
            <a:ext cx="519372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FFFFF"/>
                </a:solidFill>
                <a:latin typeface="Rajdhani"/>
                <a:ea typeface="DejaVu Sans"/>
              </a:rPr>
              <a:t>User interface</a:t>
            </a:r>
            <a:endParaRPr lang="en-US" sz="3200" b="0" strike="noStrike" spc="-1">
              <a:latin typeface="Arial"/>
            </a:endParaRPr>
          </a:p>
          <a:p>
            <a:pPr>
              <a:lnSpc>
                <a:spcPct val="100000"/>
              </a:lnSpc>
              <a:tabLst>
                <a:tab pos="0" algn="l"/>
              </a:tabLst>
            </a:pPr>
            <a:r>
              <a:rPr lang="en-US" sz="1600" b="1" strike="noStrike" spc="-1">
                <a:solidFill>
                  <a:srgbClr val="FFFFFF"/>
                </a:solidFill>
                <a:latin typeface="Fira Sans Condensed Light"/>
                <a:ea typeface="DejaVu Sans"/>
              </a:rPr>
              <a:t>Mobile application/GUI/Web application</a:t>
            </a:r>
            <a:endParaRPr lang="en-US" sz="1600" b="0" strike="noStrike" spc="-1">
              <a:latin typeface="Arial"/>
            </a:endParaRPr>
          </a:p>
        </p:txBody>
      </p:sp>
      <p:sp>
        <p:nvSpPr>
          <p:cNvPr id="342" name="CustomShape 2"/>
          <p:cNvSpPr/>
          <p:nvPr/>
        </p:nvSpPr>
        <p:spPr>
          <a:xfrm>
            <a:off x="0" y="870120"/>
            <a:ext cx="9143280" cy="419688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sp>
      <p:sp>
        <p:nvSpPr>
          <p:cNvPr id="343"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15</a:t>
            </a:r>
            <a:endParaRPr lang="en-US" sz="1800" b="0" strike="noStrike" spc="-1">
              <a:latin typeface="Arial"/>
            </a:endParaRPr>
          </a:p>
        </p:txBody>
      </p:sp>
      <p:pic>
        <p:nvPicPr>
          <p:cNvPr id="344" name="Picture 4"/>
          <p:cNvPicPr/>
          <p:nvPr/>
        </p:nvPicPr>
        <p:blipFill>
          <a:blip r:embed="rId2"/>
          <a:srcRect l="70078" t="10992" r="18935" b="7776"/>
          <a:stretch/>
        </p:blipFill>
        <p:spPr>
          <a:xfrm>
            <a:off x="6404040" y="1011240"/>
            <a:ext cx="1880640" cy="391464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45" name="Picture 6"/>
          <p:cNvPicPr/>
          <p:nvPr/>
        </p:nvPicPr>
        <p:blipFill>
          <a:blip r:embed="rId3"/>
          <a:srcRect l="69828" t="12147" r="19103" b="14135"/>
          <a:stretch/>
        </p:blipFill>
        <p:spPr>
          <a:xfrm>
            <a:off x="3598200" y="1011240"/>
            <a:ext cx="1946880" cy="388332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46" name="Picture 8"/>
          <p:cNvPicPr/>
          <p:nvPr/>
        </p:nvPicPr>
        <p:blipFill>
          <a:blip r:embed="rId4"/>
          <a:srcRect l="70028" t="12437" r="18941" b="9799"/>
          <a:stretch/>
        </p:blipFill>
        <p:spPr>
          <a:xfrm>
            <a:off x="892080" y="1125000"/>
            <a:ext cx="2021760" cy="3769560"/>
          </a:xfrm>
          <a:prstGeom prst="rect">
            <a:avLst/>
          </a:prstGeom>
          <a:ln w="127080" cap="sq">
            <a:solidFill>
              <a:srgbClr val="000000"/>
            </a:solidFill>
            <a:miter/>
          </a:ln>
          <a:effectLst>
            <a:outerShdw blurRad="57150" dist="50402" dir="2700000" algn="tl" rotWithShape="0">
              <a:srgbClr val="000000">
                <a:alpha val="40000"/>
              </a:srgbClr>
            </a:outerShdw>
          </a:effec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282600" y="359640"/>
            <a:ext cx="519372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FFFFF"/>
                </a:solidFill>
                <a:latin typeface="Rajdhani"/>
                <a:ea typeface="DejaVu Sans"/>
              </a:rPr>
              <a:t>User interface </a:t>
            </a:r>
            <a:endParaRPr lang="en-US" sz="3200" b="0" strike="noStrike" spc="-1">
              <a:latin typeface="Arial"/>
            </a:endParaRPr>
          </a:p>
          <a:p>
            <a:pPr>
              <a:lnSpc>
                <a:spcPct val="100000"/>
              </a:lnSpc>
              <a:tabLst>
                <a:tab pos="0" algn="l"/>
              </a:tabLst>
            </a:pPr>
            <a:endParaRPr lang="en-US" sz="3200" b="0" strike="noStrike" spc="-1">
              <a:latin typeface="Arial"/>
            </a:endParaRPr>
          </a:p>
          <a:p>
            <a:pPr>
              <a:lnSpc>
                <a:spcPct val="100000"/>
              </a:lnSpc>
              <a:tabLst>
                <a:tab pos="0" algn="l"/>
              </a:tabLst>
            </a:pPr>
            <a:endParaRPr lang="en-US" sz="3200" b="0" strike="noStrike" spc="-1">
              <a:latin typeface="Arial"/>
            </a:endParaRPr>
          </a:p>
        </p:txBody>
      </p:sp>
      <p:sp>
        <p:nvSpPr>
          <p:cNvPr id="348" name="CustomShape 2"/>
          <p:cNvSpPr/>
          <p:nvPr/>
        </p:nvSpPr>
        <p:spPr>
          <a:xfrm>
            <a:off x="118800" y="802800"/>
            <a:ext cx="8741880" cy="41889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sp>
      <p:sp>
        <p:nvSpPr>
          <p:cNvPr id="349"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16</a:t>
            </a:r>
            <a:endParaRPr lang="en-US" sz="1800" b="0" strike="noStrike" spc="-1">
              <a:latin typeface="Arial"/>
            </a:endParaRPr>
          </a:p>
        </p:txBody>
      </p:sp>
      <p:pic>
        <p:nvPicPr>
          <p:cNvPr id="350" name="Picture 2"/>
          <p:cNvPicPr/>
          <p:nvPr/>
        </p:nvPicPr>
        <p:blipFill>
          <a:blip r:embed="rId2"/>
          <a:srcRect l="49994" t="2320"/>
          <a:stretch/>
        </p:blipFill>
        <p:spPr>
          <a:xfrm>
            <a:off x="699840" y="959040"/>
            <a:ext cx="3347280" cy="183888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51" name="Picture 6"/>
          <p:cNvPicPr/>
          <p:nvPr/>
        </p:nvPicPr>
        <p:blipFill>
          <a:blip r:embed="rId3"/>
          <a:srcRect l="49994" t="5918"/>
          <a:stretch/>
        </p:blipFill>
        <p:spPr>
          <a:xfrm>
            <a:off x="4832280" y="917280"/>
            <a:ext cx="3439800" cy="162720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52" name="Picture 10"/>
          <p:cNvPicPr/>
          <p:nvPr/>
        </p:nvPicPr>
        <p:blipFill>
          <a:blip r:embed="rId4"/>
          <a:srcRect l="49994" t="3766"/>
          <a:stretch/>
        </p:blipFill>
        <p:spPr>
          <a:xfrm>
            <a:off x="807840" y="3106800"/>
            <a:ext cx="3129480" cy="169380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53" name="Picture 12"/>
          <p:cNvPicPr/>
          <p:nvPr/>
        </p:nvPicPr>
        <p:blipFill>
          <a:blip r:embed="rId5"/>
          <a:srcRect l="49994" t="3188"/>
          <a:stretch/>
        </p:blipFill>
        <p:spPr>
          <a:xfrm>
            <a:off x="4688640" y="2861280"/>
            <a:ext cx="3673080" cy="2000160"/>
          </a:xfrm>
          <a:prstGeom prst="rect">
            <a:avLst/>
          </a:prstGeom>
          <a:ln w="127080" cap="sq">
            <a:solidFill>
              <a:srgbClr val="000000"/>
            </a:solidFill>
            <a:miter/>
          </a:ln>
          <a:effectLst>
            <a:outerShdw blurRad="57150" dist="50402" dir="2700000" algn="tl" rotWithShape="0">
              <a:srgbClr val="000000">
                <a:alpha val="40000"/>
              </a:srgbClr>
            </a:outerShdw>
          </a:effectLst>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434880" y="402480"/>
            <a:ext cx="4571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200" b="1" strike="noStrike" spc="-1">
                <a:solidFill>
                  <a:srgbClr val="FFFFFF"/>
                </a:solidFill>
                <a:latin typeface="Rajdhani"/>
                <a:ea typeface="DejaVu Sans"/>
              </a:rPr>
              <a:t>Results</a:t>
            </a:r>
            <a:endParaRPr lang="en-US" sz="3200" b="0" strike="noStrike" spc="-1">
              <a:latin typeface="Arial"/>
            </a:endParaRPr>
          </a:p>
        </p:txBody>
      </p:sp>
      <p:sp>
        <p:nvSpPr>
          <p:cNvPr id="355" name="CustomShape 2"/>
          <p:cNvSpPr/>
          <p:nvPr/>
        </p:nvSpPr>
        <p:spPr>
          <a:xfrm>
            <a:off x="1096200" y="3648960"/>
            <a:ext cx="21106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err="1">
                <a:solidFill>
                  <a:srgbClr val="FFFFFF"/>
                </a:solidFill>
                <a:latin typeface="Arial"/>
                <a:ea typeface="DejaVu Sans"/>
              </a:rPr>
              <a:t>Rs</a:t>
            </a:r>
            <a:r>
              <a:rPr lang="en-US" sz="1800" b="0" strike="noStrike" spc="-1" dirty="0">
                <a:solidFill>
                  <a:srgbClr val="FFFFFF"/>
                </a:solidFill>
                <a:latin typeface="Arial"/>
                <a:ea typeface="DejaVu Sans"/>
              </a:rPr>
              <a:t> numbers report</a:t>
            </a:r>
            <a:endParaRPr lang="en-US" sz="1800" b="0" strike="noStrike" spc="-1" dirty="0">
              <a:latin typeface="Arial"/>
            </a:endParaRPr>
          </a:p>
        </p:txBody>
      </p:sp>
      <p:sp>
        <p:nvSpPr>
          <p:cNvPr id="356"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17</a:t>
            </a:r>
            <a:endParaRPr lang="en-US" sz="1800" b="0" strike="noStrike" spc="-1">
              <a:latin typeface="Arial"/>
            </a:endParaRPr>
          </a:p>
        </p:txBody>
      </p:sp>
      <p:pic>
        <p:nvPicPr>
          <p:cNvPr id="357" name="Picture 10"/>
          <p:cNvPicPr/>
          <p:nvPr/>
        </p:nvPicPr>
        <p:blipFill>
          <a:blip r:embed="rId2"/>
          <a:srcRect l="49994" t="3766"/>
          <a:stretch/>
        </p:blipFill>
        <p:spPr>
          <a:xfrm>
            <a:off x="431280" y="1185120"/>
            <a:ext cx="3774960" cy="2291040"/>
          </a:xfrm>
          <a:prstGeom prst="rect">
            <a:avLst/>
          </a:prstGeom>
          <a:ln w="127080" cap="sq">
            <a:solidFill>
              <a:srgbClr val="000000"/>
            </a:solidFill>
            <a:miter/>
          </a:ln>
          <a:effectLst>
            <a:outerShdw blurRad="57150" dist="50402" dir="2700000" algn="tl" rotWithShape="0">
              <a:srgbClr val="000000">
                <a:alpha val="40000"/>
              </a:srgbClr>
            </a:outerShdw>
          </a:effectLst>
        </p:spPr>
      </p:pic>
      <p:pic>
        <p:nvPicPr>
          <p:cNvPr id="358" name="Picture 357"/>
          <p:cNvPicPr/>
          <p:nvPr/>
        </p:nvPicPr>
        <p:blipFill>
          <a:blip r:embed="rId3"/>
          <a:stretch/>
        </p:blipFill>
        <p:spPr>
          <a:xfrm>
            <a:off x="4696691" y="1185120"/>
            <a:ext cx="4100945" cy="229104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CustomShape 2"/>
          <p:cNvSpPr/>
          <p:nvPr/>
        </p:nvSpPr>
        <p:spPr>
          <a:xfrm>
            <a:off x="6006790" y="3681360"/>
            <a:ext cx="1480746"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smtClean="0">
                <a:solidFill>
                  <a:schemeClr val="bg1"/>
                </a:solidFill>
                <a:latin typeface="Arial"/>
              </a:rPr>
              <a:t>STR repeats</a:t>
            </a:r>
            <a:endParaRPr lang="en-US" sz="1800" b="0" strike="noStrike" spc="-1" dirty="0">
              <a:solidFill>
                <a:schemeClr val="bg1"/>
              </a:solidFill>
              <a:latin typeface="Arial"/>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0" name="CustomShape 1"/>
          <p:cNvSpPr/>
          <p:nvPr/>
        </p:nvSpPr>
        <p:spPr>
          <a:xfrm>
            <a:off x="720000" y="509760"/>
            <a:ext cx="7702560" cy="571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3000" b="1" strike="noStrike" spc="-1">
                <a:solidFill>
                  <a:srgbClr val="F3F3F3"/>
                </a:solidFill>
                <a:latin typeface="Rajdhani"/>
                <a:ea typeface="Rajdhani"/>
              </a:rPr>
              <a:t>Agenda</a:t>
            </a:r>
            <a:endParaRPr lang="en-US" sz="3000" b="0" strike="noStrike" spc="-1">
              <a:latin typeface="Arial"/>
            </a:endParaRPr>
          </a:p>
        </p:txBody>
      </p:sp>
      <p:sp>
        <p:nvSpPr>
          <p:cNvPr id="271" name="CustomShape 2"/>
          <p:cNvSpPr/>
          <p:nvPr/>
        </p:nvSpPr>
        <p:spPr>
          <a:xfrm>
            <a:off x="720000" y="1152360"/>
            <a:ext cx="7702560" cy="360468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29700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Introduction &amp; Objectives</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Problem Statement</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System Overview</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Methodology</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Diagrams</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Dataset Description</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User Interface</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FFFFF"/>
                </a:solidFill>
                <a:latin typeface="Fira Sans Condensed Light"/>
                <a:ea typeface="DejaVu Sans"/>
              </a:rPr>
              <a:t>Results</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3F3F3"/>
                </a:solidFill>
                <a:latin typeface="Fira Sans Condensed Light"/>
                <a:ea typeface="Fira Sans Condensed Light"/>
              </a:rPr>
              <a:t>Time plan</a:t>
            </a:r>
            <a:endParaRPr lang="en-US" sz="2000" b="0" strike="noStrike" spc="-1">
              <a:latin typeface="Arial"/>
            </a:endParaRPr>
          </a:p>
          <a:p>
            <a:pPr marL="457200" indent="-297000">
              <a:lnSpc>
                <a:spcPct val="100000"/>
              </a:lnSpc>
              <a:buClr>
                <a:srgbClr val="F3F3F3"/>
              </a:buClr>
              <a:buFont typeface="Arial"/>
              <a:buChar char="•"/>
            </a:pPr>
            <a:r>
              <a:rPr lang="en-US" sz="2000" b="0" strike="noStrike" spc="-1">
                <a:solidFill>
                  <a:srgbClr val="F3F3F3"/>
                </a:solidFill>
                <a:latin typeface="Fira Sans Condensed Light"/>
                <a:ea typeface="DejaVu Sans"/>
              </a:rPr>
              <a:t>Demo</a:t>
            </a:r>
            <a:endParaRPr lang="en-US" sz="2000" b="0" strike="noStrike" spc="-1">
              <a:latin typeface="Arial"/>
            </a:endParaRPr>
          </a:p>
          <a:p>
            <a:pPr>
              <a:lnSpc>
                <a:spcPct val="100000"/>
              </a:lnSpc>
              <a:tabLst>
                <a:tab pos="0" algn="l"/>
              </a:tabLst>
            </a:pPr>
            <a:endParaRPr lang="en-US" sz="2000" b="0" strike="noStrike" spc="-1">
              <a:latin typeface="Arial"/>
            </a:endParaRPr>
          </a:p>
          <a:p>
            <a:pPr>
              <a:lnSpc>
                <a:spcPct val="100000"/>
              </a:lnSpc>
              <a:spcBef>
                <a:spcPts val="1599"/>
              </a:spcBef>
              <a:spcAft>
                <a:spcPts val="1599"/>
              </a:spcAft>
              <a:tabLst>
                <a:tab pos="0" algn="l"/>
              </a:tabLst>
            </a:pPr>
            <a:endParaRPr lang="en-US" sz="2000" b="0" strike="noStrike" spc="-1">
              <a:latin typeface="Aria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59" name="CustomShape 1"/>
          <p:cNvSpPr/>
          <p:nvPr/>
        </p:nvSpPr>
        <p:spPr>
          <a:xfrm>
            <a:off x="166255" y="118080"/>
            <a:ext cx="1805826" cy="477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r">
              <a:lnSpc>
                <a:spcPct val="100000"/>
              </a:lnSpc>
              <a:tabLst>
                <a:tab pos="0" algn="l"/>
              </a:tabLst>
            </a:pPr>
            <a:r>
              <a:rPr lang="en" sz="2200" b="1" strike="noStrike" spc="-1" dirty="0">
                <a:solidFill>
                  <a:srgbClr val="F3F3F3"/>
                </a:solidFill>
                <a:latin typeface="Rajdhani"/>
                <a:ea typeface="Rajdhani"/>
              </a:rPr>
              <a:t>TIME PLAN</a:t>
            </a:r>
            <a:endParaRPr lang="en-US" sz="2200" b="0" strike="noStrike" spc="-1" dirty="0">
              <a:latin typeface="Arial"/>
            </a:endParaRPr>
          </a:p>
        </p:txBody>
      </p:sp>
      <p:sp>
        <p:nvSpPr>
          <p:cNvPr id="360" name="CustomShape 2"/>
          <p:cNvSpPr/>
          <p:nvPr/>
        </p:nvSpPr>
        <p:spPr>
          <a:xfrm>
            <a:off x="2647440" y="274320"/>
            <a:ext cx="3960" cy="480600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61" name="CustomShape 3"/>
          <p:cNvSpPr/>
          <p:nvPr/>
        </p:nvSpPr>
        <p:spPr>
          <a:xfrm>
            <a:off x="405360" y="136116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r>
              <a:rPr lang="en-US" sz="1400" b="0" strike="noStrike" spc="-1">
                <a:solidFill>
                  <a:srgbClr val="00A933"/>
                </a:solidFill>
                <a:latin typeface="Fira Sans Condensed Light"/>
                <a:ea typeface="Fira Sans Condensed Light"/>
              </a:rPr>
              <a:t>Whole genome processing from the sources we gathered</a:t>
            </a:r>
            <a:endParaRPr lang="en-US" sz="1400" b="0" strike="noStrike" spc="-1">
              <a:latin typeface="Arial"/>
            </a:endParaRPr>
          </a:p>
        </p:txBody>
      </p:sp>
      <p:sp>
        <p:nvSpPr>
          <p:cNvPr id="362" name="CustomShape 4"/>
          <p:cNvSpPr/>
          <p:nvPr/>
        </p:nvSpPr>
        <p:spPr>
          <a:xfrm>
            <a:off x="2889720" y="136116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y the end of </a:t>
            </a:r>
            <a:r>
              <a:rPr lang="en-US" sz="1800" b="1" strike="noStrike" spc="-1">
                <a:solidFill>
                  <a:srgbClr val="00A933"/>
                </a:solidFill>
                <a:latin typeface="Rajdhani"/>
                <a:ea typeface="Rajdhani"/>
              </a:rPr>
              <a:t>January</a:t>
            </a:r>
            <a:endParaRPr lang="en-US" sz="1800" b="0" strike="noStrike" spc="-1">
              <a:latin typeface="Arial"/>
            </a:endParaRPr>
          </a:p>
        </p:txBody>
      </p:sp>
      <p:sp>
        <p:nvSpPr>
          <p:cNvPr id="363" name="CustomShape 5"/>
          <p:cNvSpPr/>
          <p:nvPr/>
        </p:nvSpPr>
        <p:spPr>
          <a:xfrm>
            <a:off x="2981520" y="206640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0" strike="noStrike" spc="-1">
                <a:solidFill>
                  <a:srgbClr val="00A933"/>
                </a:solidFill>
                <a:latin typeface="Fira Sans Condensed Light"/>
                <a:ea typeface="Fira Sans Condensed Light"/>
              </a:rPr>
              <a:t>Potentially add Whole genome in our system based on the information we gathered</a:t>
            </a:r>
            <a:endParaRPr lang="en-US" sz="1400" b="0" strike="noStrike" spc="-1">
              <a:latin typeface="Arial"/>
            </a:endParaRPr>
          </a:p>
        </p:txBody>
      </p:sp>
      <p:sp>
        <p:nvSpPr>
          <p:cNvPr id="364" name="CustomShape 6"/>
          <p:cNvSpPr/>
          <p:nvPr/>
        </p:nvSpPr>
        <p:spPr>
          <a:xfrm>
            <a:off x="426240" y="334980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1400" b="0" strike="noStrike" spc="-1">
                <a:solidFill>
                  <a:srgbClr val="00A933"/>
                </a:solidFill>
                <a:latin typeface="Fira Sans Condensed Light"/>
                <a:ea typeface="Fira Sans Condensed Light"/>
              </a:rPr>
              <a:t>Implement at least 60 % of the GUI application and mobile application</a:t>
            </a:r>
            <a:endParaRPr lang="en-US" sz="1400" b="0" strike="noStrike" spc="-1">
              <a:latin typeface="Arial"/>
            </a:endParaRPr>
          </a:p>
        </p:txBody>
      </p:sp>
      <p:sp>
        <p:nvSpPr>
          <p:cNvPr id="365" name="CustomShape 7"/>
          <p:cNvSpPr/>
          <p:nvPr/>
        </p:nvSpPr>
        <p:spPr>
          <a:xfrm>
            <a:off x="2961720" y="429012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Prove that if is at least a relevance or kinship degree </a:t>
            </a:r>
            <a:endParaRPr lang="en-US" sz="1400" b="0" strike="noStrike" spc="-1">
              <a:latin typeface="Arial"/>
            </a:endParaRPr>
          </a:p>
        </p:txBody>
      </p:sp>
      <p:sp>
        <p:nvSpPr>
          <p:cNvPr id="366" name="CustomShape 8"/>
          <p:cNvSpPr/>
          <p:nvPr/>
        </p:nvSpPr>
        <p:spPr>
          <a:xfrm>
            <a:off x="405360" y="238608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 sz="1800" b="1" strike="noStrike" spc="-1">
                <a:solidFill>
                  <a:srgbClr val="00A933"/>
                </a:solidFill>
                <a:latin typeface="Rajdhani"/>
                <a:ea typeface="Rajdhani"/>
              </a:rPr>
              <a:t>By the end of </a:t>
            </a:r>
            <a:r>
              <a:rPr lang="en-US" sz="1800" b="1" strike="noStrike" spc="-1">
                <a:solidFill>
                  <a:srgbClr val="00A933"/>
                </a:solidFill>
                <a:latin typeface="Rajdhani"/>
                <a:ea typeface="Rajdhani"/>
              </a:rPr>
              <a:t>February</a:t>
            </a:r>
            <a:endParaRPr lang="en-US" sz="1800" b="0" strike="noStrike" spc="-1">
              <a:latin typeface="Arial"/>
            </a:endParaRPr>
          </a:p>
        </p:txBody>
      </p:sp>
      <p:sp>
        <p:nvSpPr>
          <p:cNvPr id="367" name="CustomShape 9"/>
          <p:cNvSpPr/>
          <p:nvPr/>
        </p:nvSpPr>
        <p:spPr>
          <a:xfrm>
            <a:off x="2946240" y="338580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tabLst>
                <a:tab pos="0" algn="l"/>
              </a:tabLst>
            </a:pPr>
            <a:r>
              <a:rPr lang="en-US" sz="1800" b="1" strike="noStrike" spc="-1">
                <a:solidFill>
                  <a:srgbClr val="00A933"/>
                </a:solidFill>
                <a:latin typeface="Rajdhani"/>
                <a:ea typeface="Rajdhani"/>
              </a:rPr>
              <a:t>B</a:t>
            </a:r>
            <a:r>
              <a:rPr lang="en" sz="1800" b="1" strike="noStrike" spc="-1">
                <a:solidFill>
                  <a:srgbClr val="00A933"/>
                </a:solidFill>
                <a:latin typeface="Rajdhani"/>
                <a:ea typeface="Rajdhani"/>
              </a:rPr>
              <a:t>efore the end of Februrary </a:t>
            </a:r>
            <a:endParaRPr lang="en-US" sz="1800" b="0" strike="noStrike" spc="-1">
              <a:latin typeface="Arial"/>
            </a:endParaRPr>
          </a:p>
        </p:txBody>
      </p:sp>
      <p:sp>
        <p:nvSpPr>
          <p:cNvPr id="368" name="CustomShape 10"/>
          <p:cNvSpPr/>
          <p:nvPr/>
        </p:nvSpPr>
        <p:spPr>
          <a:xfrm>
            <a:off x="333360" y="4254120"/>
            <a:ext cx="206244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800" b="1" strike="noStrike" spc="-1">
                <a:solidFill>
                  <a:srgbClr val="00A933"/>
                </a:solidFill>
                <a:latin typeface="Rajdhani"/>
                <a:ea typeface="Rajdhani"/>
              </a:rPr>
              <a:t>Start by the end of February</a:t>
            </a:r>
            <a:endParaRPr lang="en-US" sz="1800" b="0" strike="noStrike" spc="-1">
              <a:latin typeface="Arial"/>
            </a:endParaRPr>
          </a:p>
        </p:txBody>
      </p:sp>
      <p:sp>
        <p:nvSpPr>
          <p:cNvPr id="369" name="CustomShape 11"/>
          <p:cNvSpPr/>
          <p:nvPr/>
        </p:nvSpPr>
        <p:spPr>
          <a:xfrm>
            <a:off x="2478960" y="1725480"/>
            <a:ext cx="31104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0" name="CustomShape 12"/>
          <p:cNvSpPr/>
          <p:nvPr/>
        </p:nvSpPr>
        <p:spPr>
          <a:xfrm>
            <a:off x="2541600" y="2805120"/>
            <a:ext cx="20700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1" name="CustomShape 13"/>
          <p:cNvSpPr/>
          <p:nvPr/>
        </p:nvSpPr>
        <p:spPr>
          <a:xfrm>
            <a:off x="2489760" y="3663000"/>
            <a:ext cx="31104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2" name="CustomShape 14"/>
          <p:cNvSpPr/>
          <p:nvPr/>
        </p:nvSpPr>
        <p:spPr>
          <a:xfrm>
            <a:off x="2462040" y="4530240"/>
            <a:ext cx="31104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3" name="CustomShape 15"/>
          <p:cNvSpPr/>
          <p:nvPr/>
        </p:nvSpPr>
        <p:spPr>
          <a:xfrm>
            <a:off x="1046160" y="590760"/>
            <a:ext cx="1590480" cy="624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pPr>
            <a:r>
              <a:rPr lang="en-US" sz="1600" b="1" strike="noStrike" spc="-1">
                <a:solidFill>
                  <a:srgbClr val="00A933"/>
                </a:solidFill>
                <a:latin typeface="Rajdhani"/>
                <a:ea typeface="Rajdhani"/>
              </a:rPr>
              <a:t>13/1/2022</a:t>
            </a:r>
            <a:endParaRPr lang="en-US" sz="1600" b="0" strike="noStrike" spc="-1">
              <a:latin typeface="Arial"/>
            </a:endParaRPr>
          </a:p>
        </p:txBody>
      </p:sp>
      <p:sp>
        <p:nvSpPr>
          <p:cNvPr id="374" name="CustomShape 16"/>
          <p:cNvSpPr/>
          <p:nvPr/>
        </p:nvSpPr>
        <p:spPr>
          <a:xfrm>
            <a:off x="2871360" y="567360"/>
            <a:ext cx="1776600" cy="618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en-US" sz="1400" b="0" strike="noStrike" spc="-1">
                <a:solidFill>
                  <a:srgbClr val="00A933"/>
                </a:solidFill>
                <a:latin typeface="Fira Sans Condensed Light"/>
                <a:ea typeface="Fira Sans Condensed Light"/>
              </a:rPr>
              <a:t>Enhance everything we implemented so far</a:t>
            </a:r>
            <a:endParaRPr lang="en-US" sz="1400" b="0" strike="noStrike" spc="-1">
              <a:latin typeface="Arial"/>
            </a:endParaRPr>
          </a:p>
        </p:txBody>
      </p:sp>
      <p:sp>
        <p:nvSpPr>
          <p:cNvPr id="375" name="CustomShape 17"/>
          <p:cNvSpPr/>
          <p:nvPr/>
        </p:nvSpPr>
        <p:spPr>
          <a:xfrm>
            <a:off x="2479680" y="867960"/>
            <a:ext cx="33192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6" name="CustomShape 18"/>
          <p:cNvSpPr/>
          <p:nvPr/>
        </p:nvSpPr>
        <p:spPr>
          <a:xfrm>
            <a:off x="7036560" y="182880"/>
            <a:ext cx="3960" cy="480600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crgbClr r="0" g="0" b="0"/>
          </a:lnRef>
          <a:fillRef idx="0">
            <a:scrgbClr r="0" g="0" b="0"/>
          </a:fillRef>
          <a:effectRef idx="0">
            <a:scrgbClr r="0" g="0" b="0"/>
          </a:effectRef>
          <a:fontRef idx="minor"/>
        </p:style>
      </p:sp>
      <p:sp>
        <p:nvSpPr>
          <p:cNvPr id="377" name="CustomShape 19"/>
          <p:cNvSpPr/>
          <p:nvPr/>
        </p:nvSpPr>
        <p:spPr>
          <a:xfrm>
            <a:off x="6858000" y="822960"/>
            <a:ext cx="33192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78" name="CustomShape 20"/>
          <p:cNvSpPr/>
          <p:nvPr/>
        </p:nvSpPr>
        <p:spPr>
          <a:xfrm>
            <a:off x="5486400" y="680400"/>
            <a:ext cx="1321920" cy="3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1" strike="noStrike" spc="-1">
                <a:solidFill>
                  <a:srgbClr val="EEEEEE"/>
                </a:solidFill>
                <a:latin typeface="Rajdhani"/>
                <a:ea typeface="Rajdhani"/>
              </a:rPr>
              <a:t>12/3/2022</a:t>
            </a:r>
            <a:endParaRPr lang="en-US" sz="1600" b="0" strike="noStrike" spc="-1">
              <a:latin typeface="Arial"/>
            </a:endParaRPr>
          </a:p>
        </p:txBody>
      </p:sp>
      <p:sp>
        <p:nvSpPr>
          <p:cNvPr id="379" name="CustomShape 21"/>
          <p:cNvSpPr/>
          <p:nvPr/>
        </p:nvSpPr>
        <p:spPr>
          <a:xfrm>
            <a:off x="7223760" y="365760"/>
            <a:ext cx="1824119" cy="134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EEEEEE"/>
                </a:solidFill>
                <a:latin typeface="Fira Sans Condensed Light"/>
                <a:ea typeface="Fira Sans Condensed Light"/>
              </a:rPr>
              <a:t>Try to collect whole genome family and apply the paternity test on, and collect </a:t>
            </a:r>
            <a:r>
              <a:rPr lang="en-US" sz="1400" b="0" strike="noStrike" spc="-1" dirty="0" err="1">
                <a:solidFill>
                  <a:srgbClr val="EEEEEE"/>
                </a:solidFill>
                <a:latin typeface="Fira Sans Condensed Light"/>
                <a:ea typeface="Fira Sans Condensed Light"/>
              </a:rPr>
              <a:t>rs</a:t>
            </a:r>
            <a:r>
              <a:rPr lang="en-US" sz="1400" b="0" strike="noStrike" spc="-1" dirty="0">
                <a:solidFill>
                  <a:srgbClr val="EEEEEE"/>
                </a:solidFill>
                <a:latin typeface="Fira Sans Condensed Light"/>
                <a:ea typeface="Fira Sans Condensed Light"/>
              </a:rPr>
              <a:t> numbers for relevance analysis</a:t>
            </a:r>
            <a:endParaRPr lang="en-US" sz="1400" b="0" strike="noStrike" spc="-1" dirty="0">
              <a:latin typeface="Arial"/>
            </a:endParaRPr>
          </a:p>
        </p:txBody>
      </p:sp>
      <p:sp>
        <p:nvSpPr>
          <p:cNvPr id="380" name="CustomShape 22"/>
          <p:cNvSpPr/>
          <p:nvPr/>
        </p:nvSpPr>
        <p:spPr>
          <a:xfrm>
            <a:off x="6894000" y="2190960"/>
            <a:ext cx="33192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81" name="CustomShape 23"/>
          <p:cNvSpPr/>
          <p:nvPr/>
        </p:nvSpPr>
        <p:spPr>
          <a:xfrm>
            <a:off x="7364520" y="1920240"/>
            <a:ext cx="1321920" cy="5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1" strike="noStrike" spc="-1">
                <a:solidFill>
                  <a:srgbClr val="EEEEEE"/>
                </a:solidFill>
                <a:latin typeface="Rajdhani"/>
                <a:ea typeface="Rajdhani"/>
              </a:rPr>
              <a:t>Start of April</a:t>
            </a:r>
            <a:endParaRPr lang="en-US" sz="1600" b="0" strike="noStrike" spc="-1">
              <a:latin typeface="Arial"/>
            </a:endParaRPr>
          </a:p>
        </p:txBody>
      </p:sp>
      <p:sp>
        <p:nvSpPr>
          <p:cNvPr id="382" name="CustomShape 24"/>
          <p:cNvSpPr/>
          <p:nvPr/>
        </p:nvSpPr>
        <p:spPr>
          <a:xfrm>
            <a:off x="7315200" y="2546280"/>
            <a:ext cx="1645560" cy="155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EEEEEE"/>
                </a:solidFill>
                <a:latin typeface="Fira Sans Condensed Light"/>
                <a:ea typeface="Fira Sans Condensed Light"/>
              </a:rPr>
              <a:t>Get relevance between new child and all fathers we have using </a:t>
            </a:r>
            <a:r>
              <a:rPr lang="en-US" sz="1400" b="0" strike="noStrike" spc="-1" dirty="0" err="1">
                <a:solidFill>
                  <a:srgbClr val="EEEEEE"/>
                </a:solidFill>
                <a:latin typeface="Fira Sans Condensed Light"/>
                <a:ea typeface="Fira Sans Condensed Light"/>
              </a:rPr>
              <a:t>rs</a:t>
            </a:r>
            <a:r>
              <a:rPr lang="en-US" sz="1400" b="0" strike="noStrike" spc="-1" dirty="0">
                <a:solidFill>
                  <a:srgbClr val="EEEEEE"/>
                </a:solidFill>
                <a:latin typeface="Fira Sans Condensed Light"/>
                <a:ea typeface="Fira Sans Condensed Light"/>
              </a:rPr>
              <a:t> numbers and whole genome</a:t>
            </a:r>
            <a:endParaRPr lang="en-US" sz="1400" b="0" strike="noStrike" spc="-1" dirty="0">
              <a:latin typeface="Arial"/>
            </a:endParaRPr>
          </a:p>
        </p:txBody>
      </p:sp>
      <p:sp>
        <p:nvSpPr>
          <p:cNvPr id="383" name="CustomShape 25"/>
          <p:cNvSpPr/>
          <p:nvPr/>
        </p:nvSpPr>
        <p:spPr>
          <a:xfrm>
            <a:off x="6894000" y="3306960"/>
            <a:ext cx="33192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84" name="CustomShape 26"/>
          <p:cNvSpPr/>
          <p:nvPr/>
        </p:nvSpPr>
        <p:spPr>
          <a:xfrm>
            <a:off x="5444280" y="3003480"/>
            <a:ext cx="1321920" cy="5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1" strike="noStrike" spc="-1">
                <a:solidFill>
                  <a:srgbClr val="EEEEEE"/>
                </a:solidFill>
                <a:latin typeface="Rajdhani"/>
                <a:ea typeface="Rajdhani"/>
              </a:rPr>
              <a:t>Middle of April</a:t>
            </a:r>
            <a:endParaRPr lang="en-US" sz="1600" b="0" strike="noStrike" spc="-1">
              <a:latin typeface="Arial"/>
            </a:endParaRPr>
          </a:p>
        </p:txBody>
      </p:sp>
      <p:sp>
        <p:nvSpPr>
          <p:cNvPr id="385" name="CustomShape 27"/>
          <p:cNvSpPr/>
          <p:nvPr/>
        </p:nvSpPr>
        <p:spPr>
          <a:xfrm>
            <a:off x="5212080" y="1371600"/>
            <a:ext cx="1645560" cy="134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EEEEEE"/>
                </a:solidFill>
                <a:latin typeface="Fira Sans Condensed Light"/>
                <a:ea typeface="Fira Sans Condensed Light"/>
              </a:rPr>
              <a:t>Get the STR for each chromosome and compare between father and child</a:t>
            </a:r>
            <a:endParaRPr lang="en-US" sz="1400" b="0" strike="noStrike" spc="-1">
              <a:latin typeface="Arial"/>
            </a:endParaRPr>
          </a:p>
        </p:txBody>
      </p:sp>
      <p:sp>
        <p:nvSpPr>
          <p:cNvPr id="386" name="CustomShape 28"/>
          <p:cNvSpPr/>
          <p:nvPr/>
        </p:nvSpPr>
        <p:spPr>
          <a:xfrm>
            <a:off x="6894000" y="4530960"/>
            <a:ext cx="331920" cy="360"/>
          </a:xfrm>
          <a:custGeom>
            <a:avLst/>
            <a:gdLst/>
            <a:ahLst/>
            <a:cxnLst/>
            <a:rect l="l" t="t" r="r" b="b"/>
            <a:pathLst>
              <a:path w="21600" h="21600">
                <a:moveTo>
                  <a:pt x="0" y="0"/>
                </a:moveTo>
                <a:lnTo>
                  <a:pt x="21600" y="21600"/>
                </a:lnTo>
              </a:path>
            </a:pathLst>
          </a:custGeom>
          <a:noFill/>
          <a:ln w="19080">
            <a:solidFill>
              <a:schemeClr val="lt2"/>
            </a:solidFill>
            <a:round/>
          </a:ln>
        </p:spPr>
        <p:style>
          <a:lnRef idx="0">
            <a:scrgbClr r="0" g="0" b="0"/>
          </a:lnRef>
          <a:fillRef idx="0">
            <a:scrgbClr r="0" g="0" b="0"/>
          </a:fillRef>
          <a:effectRef idx="0">
            <a:scrgbClr r="0" g="0" b="0"/>
          </a:effectRef>
          <a:fontRef idx="minor"/>
        </p:style>
      </p:sp>
      <p:sp>
        <p:nvSpPr>
          <p:cNvPr id="387" name="CustomShape 29"/>
          <p:cNvSpPr/>
          <p:nvPr/>
        </p:nvSpPr>
        <p:spPr>
          <a:xfrm>
            <a:off x="5480280" y="4214520"/>
            <a:ext cx="1321920" cy="5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600" b="1" strike="noStrike" spc="-1">
                <a:solidFill>
                  <a:srgbClr val="EEEEEE"/>
                </a:solidFill>
                <a:latin typeface="Rajdhani"/>
                <a:ea typeface="Rajdhani"/>
              </a:rPr>
              <a:t>End of April</a:t>
            </a:r>
            <a:endParaRPr lang="en-US" sz="1600" b="0" strike="noStrike" spc="-1">
              <a:latin typeface="Arial"/>
            </a:endParaRPr>
          </a:p>
        </p:txBody>
      </p:sp>
      <p:sp>
        <p:nvSpPr>
          <p:cNvPr id="388" name="CustomShape 30"/>
          <p:cNvSpPr/>
          <p:nvPr/>
        </p:nvSpPr>
        <p:spPr>
          <a:xfrm>
            <a:off x="7315200" y="4189680"/>
            <a:ext cx="1645560" cy="73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dirty="0">
                <a:solidFill>
                  <a:srgbClr val="EEEEEE"/>
                </a:solidFill>
                <a:latin typeface="Fira Sans Condensed Light"/>
                <a:ea typeface="Fira Sans Condensed Light"/>
              </a:rPr>
              <a:t>Finish the prototype of our system</a:t>
            </a:r>
            <a:endParaRPr lang="en-US" sz="1400" b="0" strike="noStrike" spc="-1" dirty="0">
              <a:latin typeface="Arial"/>
            </a:endParaRPr>
          </a:p>
        </p:txBody>
      </p:sp>
      <p:sp>
        <p:nvSpPr>
          <p:cNvPr id="389" name="Line 31"/>
          <p:cNvSpPr/>
          <p:nvPr/>
        </p:nvSpPr>
        <p:spPr>
          <a:xfrm flipH="1">
            <a:off x="5033160" y="5040"/>
            <a:ext cx="0" cy="5138460"/>
          </a:xfrm>
          <a:prstGeom prst="line">
            <a:avLst/>
          </a:prstGeom>
          <a:ln>
            <a:solidFill>
              <a:srgbClr val="FFFFFF"/>
            </a:solidFill>
          </a:ln>
        </p:spPr>
        <p:style>
          <a:lnRef idx="0">
            <a:scrgbClr r="0" g="0" b="0"/>
          </a:lnRef>
          <a:fillRef idx="0">
            <a:scrgbClr r="0" g="0" b="0"/>
          </a:fillRef>
          <a:effectRef idx="0">
            <a:scrgbClr r="0" g="0" b="0"/>
          </a:effectRef>
          <a:fontRef idx="minor"/>
        </p:style>
      </p:sp>
      <p:sp>
        <p:nvSpPr>
          <p:cNvPr id="390" name="CustomShape 32"/>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18</a:t>
            </a:r>
            <a:endParaRPr lang="en-US" sz="1800" b="0" strike="noStrike" spc="-1">
              <a:latin typeface="Arial"/>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CustomShape 1"/>
          <p:cNvSpPr/>
          <p:nvPr/>
        </p:nvSpPr>
        <p:spPr>
          <a:xfrm>
            <a:off x="91440" y="91440"/>
            <a:ext cx="519372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Live Demo</a:t>
            </a:r>
            <a:endParaRPr lang="en-US" sz="3200" b="0" strike="noStrike" spc="-1">
              <a:latin typeface="Arial"/>
            </a:endParaRPr>
          </a:p>
        </p:txBody>
      </p:sp>
      <p:sp>
        <p:nvSpPr>
          <p:cNvPr id="392" name="CustomShape 2"/>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19</a:t>
            </a:r>
            <a:endParaRPr lang="en-US" sz="1800" b="0" strike="noStrike" spc="-1">
              <a:latin typeface="Arial"/>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2502720" y="1108800"/>
            <a:ext cx="4018680" cy="1461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4800" b="1" strike="noStrike" spc="-1">
                <a:solidFill>
                  <a:srgbClr val="F3F3F3"/>
                </a:solidFill>
                <a:latin typeface="Rajdhani"/>
                <a:ea typeface="Rajdhani"/>
              </a:rPr>
              <a:t>THANK You!</a:t>
            </a:r>
            <a:endParaRPr lang="en-US" sz="4800" b="0" strike="noStrike" spc="-1">
              <a:latin typeface="Arial"/>
            </a:endParaRPr>
          </a:p>
        </p:txBody>
      </p:sp>
      <p:sp>
        <p:nvSpPr>
          <p:cNvPr id="394" name="CustomShape 2"/>
          <p:cNvSpPr/>
          <p:nvPr/>
        </p:nvSpPr>
        <p:spPr>
          <a:xfrm>
            <a:off x="2562120" y="2571840"/>
            <a:ext cx="4018680" cy="1202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1400" b="0" strike="noStrike" spc="-1">
                <a:solidFill>
                  <a:srgbClr val="F3F3F3"/>
                </a:solidFill>
                <a:latin typeface="Fira Sans Condensed Light"/>
                <a:ea typeface="Fira Sans Condensed Light"/>
              </a:rPr>
              <a:t>Do you have any questions? </a:t>
            </a:r>
            <a:r>
              <a:rPr lang="en" sz="1400" b="0" strike="noStrike" spc="-1">
                <a:solidFill>
                  <a:srgbClr val="F3F3F3"/>
                </a:solidFill>
                <a:latin typeface="Wingdings"/>
                <a:ea typeface="Fira Sans Condensed Light"/>
              </a:rPr>
              <a:t></a:t>
            </a:r>
            <a:endParaRPr lang="en-US" sz="1400" b="0" strike="noStrike" spc="-1">
              <a:latin typeface="Arial"/>
            </a:endParaRPr>
          </a:p>
          <a:p>
            <a:pPr algn="ctr">
              <a:lnSpc>
                <a:spcPct val="100000"/>
              </a:lnSpc>
              <a:tabLst>
                <a:tab pos="0" algn="l"/>
              </a:tabLst>
            </a:pPr>
            <a:endParaRPr lang="en-US" sz="1400" b="0" strike="noStrike" spc="-1">
              <a:latin typeface="Aria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72" name="CustomShape 1"/>
          <p:cNvSpPr/>
          <p:nvPr/>
        </p:nvSpPr>
        <p:spPr>
          <a:xfrm>
            <a:off x="651240" y="51336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a:endParaRPr>
          </a:p>
        </p:txBody>
      </p:sp>
      <p:pic>
        <p:nvPicPr>
          <p:cNvPr id="273" name="Picture 16"/>
          <p:cNvPicPr/>
          <p:nvPr/>
        </p:nvPicPr>
        <p:blipFill>
          <a:blip r:embed="rId3"/>
          <a:stretch/>
        </p:blipFill>
        <p:spPr>
          <a:xfrm>
            <a:off x="5819040" y="377280"/>
            <a:ext cx="3136680" cy="2312280"/>
          </a:xfrm>
          <a:prstGeom prst="rect">
            <a:avLst/>
          </a:prstGeom>
          <a:ln>
            <a:noFill/>
          </a:ln>
          <a:effectLst>
            <a:softEdge rad="112500"/>
          </a:effectLst>
        </p:spPr>
      </p:pic>
      <p:pic>
        <p:nvPicPr>
          <p:cNvPr id="274" name="Picture 17"/>
          <p:cNvPicPr/>
          <p:nvPr/>
        </p:nvPicPr>
        <p:blipFill>
          <a:blip r:embed="rId4"/>
          <a:stretch/>
        </p:blipFill>
        <p:spPr>
          <a:xfrm>
            <a:off x="5819040" y="2766960"/>
            <a:ext cx="3136680" cy="2278080"/>
          </a:xfrm>
          <a:prstGeom prst="rect">
            <a:avLst/>
          </a:prstGeom>
          <a:ln>
            <a:noFill/>
          </a:ln>
          <a:effectLst>
            <a:softEdge rad="112500"/>
          </a:effectLst>
        </p:spPr>
      </p:pic>
      <p:sp>
        <p:nvSpPr>
          <p:cNvPr id="275" name="CustomShape 2"/>
          <p:cNvSpPr/>
          <p:nvPr/>
        </p:nvSpPr>
        <p:spPr>
          <a:xfrm>
            <a:off x="219600" y="1225800"/>
            <a:ext cx="5570640" cy="260676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pPr>
            <a:r>
              <a:t/>
            </a:r>
            <a:br/>
            <a:r>
              <a:rPr lang="en-US" sz="1400" b="0" strike="noStrike" spc="-1">
                <a:solidFill>
                  <a:srgbClr val="FFFFFF"/>
                </a:solidFill>
                <a:latin typeface="Fira Sans Condensed Light"/>
                <a:ea typeface="Arial"/>
              </a:rPr>
              <a:t>DNA</a:t>
            </a:r>
            <a:endParaRPr lang="en-US" sz="1400" b="0" strike="noStrike" spc="-1">
              <a:latin typeface="Arial"/>
            </a:endParaRPr>
          </a:p>
          <a:p>
            <a:pPr>
              <a:lnSpc>
                <a:spcPct val="100000"/>
              </a:lnSpc>
            </a:pPr>
            <a:r>
              <a:rPr lang="en-US" sz="1400" b="0" strike="noStrike" spc="-1">
                <a:solidFill>
                  <a:srgbClr val="F3F3F3"/>
                </a:solidFill>
                <a:latin typeface="Fira Sans Condensed Light"/>
                <a:ea typeface="Arial"/>
              </a:rPr>
              <a:t>DNA molecules allow some of our characteristics to be passed down from our generation to the next (our children)</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lang="en-US" sz="1400" b="0" strike="noStrike" spc="-1">
              <a:latin typeface="Arial"/>
            </a:endParaRPr>
          </a:p>
          <a:p>
            <a:pPr>
              <a:lnSpc>
                <a:spcPct val="100000"/>
              </a:lnSpc>
            </a:pPr>
            <a:endParaRPr lang="en-US" sz="1400" b="0" strike="noStrike" spc="-1">
              <a:latin typeface="Arial"/>
            </a:endParaRPr>
          </a:p>
          <a:p>
            <a:pPr>
              <a:lnSpc>
                <a:spcPct val="100000"/>
              </a:lnSpc>
            </a:pPr>
            <a:endParaRPr lang="en-US" sz="1400" b="0" strike="noStrike" spc="-1">
              <a:latin typeface="Arial"/>
            </a:endParaRPr>
          </a:p>
          <a:p>
            <a:pPr>
              <a:lnSpc>
                <a:spcPct val="100000"/>
              </a:lnSpc>
            </a:pPr>
            <a:endParaRPr lang="en-US" sz="1400" b="0" strike="noStrike" spc="-1">
              <a:latin typeface="Arial"/>
            </a:endParaRPr>
          </a:p>
          <a:p>
            <a:pPr>
              <a:lnSpc>
                <a:spcPct val="100000"/>
              </a:lnSpc>
            </a:pPr>
            <a:endParaRPr lang="en-US" sz="1400" b="0" strike="noStrike" spc="-1">
              <a:latin typeface="Arial"/>
            </a:endParaRPr>
          </a:p>
        </p:txBody>
      </p:sp>
      <p:sp>
        <p:nvSpPr>
          <p:cNvPr id="276"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1</a:t>
            </a:r>
            <a:endParaRPr lang="en-US" sz="1800" b="0" strike="noStrike" spc="-1">
              <a:latin typeface="Aria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2968560" y="120420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Paternity Testing </a:t>
            </a:r>
            <a:endParaRPr lang="en-US" sz="1800" b="0" strike="noStrike" spc="-1">
              <a:latin typeface="Arial"/>
            </a:endParaRPr>
          </a:p>
        </p:txBody>
      </p:sp>
      <p:sp>
        <p:nvSpPr>
          <p:cNvPr id="278" name="CustomShape 2"/>
          <p:cNvSpPr/>
          <p:nvPr/>
        </p:nvSpPr>
        <p:spPr>
          <a:xfrm>
            <a:off x="665280" y="39564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a:endParaRPr>
          </a:p>
        </p:txBody>
      </p:sp>
      <p:sp>
        <p:nvSpPr>
          <p:cNvPr id="279" name="CustomShape 3"/>
          <p:cNvSpPr/>
          <p:nvPr/>
        </p:nvSpPr>
        <p:spPr>
          <a:xfrm>
            <a:off x="5954760" y="2215440"/>
            <a:ext cx="869040" cy="95076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80" name="CustomShape 4"/>
          <p:cNvSpPr/>
          <p:nvPr/>
        </p:nvSpPr>
        <p:spPr>
          <a:xfrm flipH="1">
            <a:off x="2095560" y="2170800"/>
            <a:ext cx="871560" cy="99540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81" name="CustomShape 5"/>
          <p:cNvSpPr/>
          <p:nvPr/>
        </p:nvSpPr>
        <p:spPr>
          <a:xfrm>
            <a:off x="623160" y="31669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Rs numbers using Mendelian’s Law</a:t>
            </a:r>
            <a:endParaRPr lang="en-US" sz="1800" b="0" strike="noStrike" spc="-1">
              <a:latin typeface="Arial"/>
            </a:endParaRPr>
          </a:p>
        </p:txBody>
      </p:sp>
      <p:sp>
        <p:nvSpPr>
          <p:cNvPr id="282" name="CustomShape 6"/>
          <p:cNvSpPr/>
          <p:nvPr/>
        </p:nvSpPr>
        <p:spPr>
          <a:xfrm>
            <a:off x="5574240" y="31669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a:ea typeface="DejaVu Sans"/>
              </a:rPr>
              <a:t>Whole Genome using Short tandem repeat</a:t>
            </a:r>
            <a:endParaRPr lang="en-US" sz="1800" b="0" strike="noStrike" spc="-1">
              <a:latin typeface="Arial"/>
            </a:endParaRPr>
          </a:p>
          <a:p>
            <a:pPr algn="ctr">
              <a:lnSpc>
                <a:spcPct val="100000"/>
              </a:lnSpc>
            </a:pPr>
            <a:r>
              <a:rPr lang="en-US" sz="1800" b="0" strike="noStrike" spc="-1">
                <a:solidFill>
                  <a:srgbClr val="FFFFFF"/>
                </a:solidFill>
                <a:latin typeface="Arial"/>
                <a:ea typeface="DejaVu Sans"/>
              </a:rPr>
              <a:t>Algorithm</a:t>
            </a:r>
            <a:endParaRPr lang="en-US" sz="1800" b="0" strike="noStrike" spc="-1">
              <a:latin typeface="Arial"/>
            </a:endParaRPr>
          </a:p>
        </p:txBody>
      </p:sp>
      <p:sp>
        <p:nvSpPr>
          <p:cNvPr id="283" name="CustomShape 7"/>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2</a:t>
            </a:r>
            <a:endParaRPr lang="en-US" sz="1800" b="0" strike="noStrike" spc="-1">
              <a:latin typeface="Arial"/>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637560" y="54792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 </a:t>
            </a:r>
            <a:endParaRPr lang="en-US" sz="3200" b="0" strike="noStrike" spc="-1">
              <a:latin typeface="Arial"/>
            </a:endParaRPr>
          </a:p>
        </p:txBody>
      </p:sp>
      <p:graphicFrame>
        <p:nvGraphicFramePr>
          <p:cNvPr id="285" name="Table 2"/>
          <p:cNvGraphicFramePr/>
          <p:nvPr/>
        </p:nvGraphicFramePr>
        <p:xfrm>
          <a:off x="637560" y="4249440"/>
          <a:ext cx="7544160" cy="741600"/>
        </p:xfrm>
        <a:graphic>
          <a:graphicData uri="http://schemas.openxmlformats.org/drawingml/2006/table">
            <a:tbl>
              <a:tblPr/>
              <a:tblGrid>
                <a:gridCol w="1257120">
                  <a:extLst>
                    <a:ext uri="{9D8B030D-6E8A-4147-A177-3AD203B41FA5}">
                      <a16:colId xmlns:a16="http://schemas.microsoft.com/office/drawing/2014/main" val="20000"/>
                    </a:ext>
                  </a:extLst>
                </a:gridCol>
                <a:gridCol w="1257120">
                  <a:extLst>
                    <a:ext uri="{9D8B030D-6E8A-4147-A177-3AD203B41FA5}">
                      <a16:colId xmlns:a16="http://schemas.microsoft.com/office/drawing/2014/main" val="20001"/>
                    </a:ext>
                  </a:extLst>
                </a:gridCol>
                <a:gridCol w="1257120">
                  <a:extLst>
                    <a:ext uri="{9D8B030D-6E8A-4147-A177-3AD203B41FA5}">
                      <a16:colId xmlns:a16="http://schemas.microsoft.com/office/drawing/2014/main" val="20002"/>
                    </a:ext>
                  </a:extLst>
                </a:gridCol>
                <a:gridCol w="1257120">
                  <a:extLst>
                    <a:ext uri="{9D8B030D-6E8A-4147-A177-3AD203B41FA5}">
                      <a16:colId xmlns:a16="http://schemas.microsoft.com/office/drawing/2014/main" val="20003"/>
                    </a:ext>
                  </a:extLst>
                </a:gridCol>
                <a:gridCol w="1257120">
                  <a:extLst>
                    <a:ext uri="{9D8B030D-6E8A-4147-A177-3AD203B41FA5}">
                      <a16:colId xmlns:a16="http://schemas.microsoft.com/office/drawing/2014/main" val="20004"/>
                    </a:ext>
                  </a:extLst>
                </a:gridCol>
                <a:gridCol w="1258560">
                  <a:extLst>
                    <a:ext uri="{9D8B030D-6E8A-4147-A177-3AD203B41FA5}">
                      <a16:colId xmlns:a16="http://schemas.microsoft.com/office/drawing/2014/main" val="20005"/>
                    </a:ext>
                  </a:extLst>
                </a:gridCol>
              </a:tblGrid>
              <a:tr h="370800">
                <a:tc>
                  <a:txBody>
                    <a:bodyPr/>
                    <a:lstStyle/>
                    <a:p>
                      <a:pPr>
                        <a:lnSpc>
                          <a:spcPct val="100000"/>
                        </a:lnSpc>
                      </a:pPr>
                      <a:r>
                        <a:rPr lang="en-US" sz="1400" b="1" strike="noStrike" spc="-1">
                          <a:solidFill>
                            <a:srgbClr val="00C3B1"/>
                          </a:solidFill>
                          <a:latin typeface="Arial"/>
                          <a:ea typeface="Arial"/>
                        </a:rPr>
                        <a:t>RsNumber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Father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Mother</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Child1</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Child2</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lstStyle/>
                    <a:p>
                      <a:pPr>
                        <a:lnSpc>
                          <a:spcPct val="100000"/>
                        </a:lnSpc>
                      </a:pPr>
                      <a:r>
                        <a:rPr lang="en-US" sz="1400" b="1" strike="noStrike" spc="-1">
                          <a:solidFill>
                            <a:srgbClr val="00C3B1"/>
                          </a:solidFill>
                          <a:latin typeface="Arial"/>
                          <a:ea typeface="Arial"/>
                        </a:rPr>
                        <a:t>Child3</a:t>
                      </a:r>
                      <a:endParaRPr lang="en-US" sz="1400" b="0" strike="noStrike" spc="-1">
                        <a:latin typeface="Arial"/>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extLst>
                  <a:ext uri="{0D108BD9-81ED-4DB2-BD59-A6C34878D82A}">
                    <a16:rowId xmlns:a16="http://schemas.microsoft.com/office/drawing/2014/main" val="10000"/>
                  </a:ext>
                </a:extLst>
              </a:tr>
              <a:tr h="370800">
                <a:tc>
                  <a:txBody>
                    <a:bodyPr/>
                    <a:lstStyle/>
                    <a:p>
                      <a:pPr>
                        <a:lnSpc>
                          <a:spcPct val="100000"/>
                        </a:lnSpc>
                      </a:pPr>
                      <a:r>
                        <a:rPr lang="en-US" sz="1400" b="0" strike="noStrike" spc="-1">
                          <a:solidFill>
                            <a:srgbClr val="0C343D"/>
                          </a:solidFill>
                          <a:latin typeface="Arial"/>
                          <a:ea typeface="Arial"/>
                        </a:rPr>
                        <a:t>rs3131972</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AG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lstStyle/>
                    <a:p>
                      <a:pPr>
                        <a:lnSpc>
                          <a:spcPct val="100000"/>
                        </a:lnSpc>
                      </a:pPr>
                      <a:r>
                        <a:rPr lang="en-US" sz="1400" b="0" strike="noStrike" spc="-1">
                          <a:solidFill>
                            <a:srgbClr val="0C343D"/>
                          </a:solidFill>
                          <a:latin typeface="Arial"/>
                          <a:ea typeface="Arial"/>
                        </a:rPr>
                        <a:t>GG</a:t>
                      </a:r>
                      <a:endParaRPr lang="en-US" sz="1400" b="0" strike="noStrike" spc="-1">
                        <a:latin typeface="Arial"/>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extLst>
                  <a:ext uri="{0D108BD9-81ED-4DB2-BD59-A6C34878D82A}">
                    <a16:rowId xmlns:a16="http://schemas.microsoft.com/office/drawing/2014/main" val="10001"/>
                  </a:ext>
                </a:extLst>
              </a:tr>
            </a:tbl>
          </a:graphicData>
        </a:graphic>
      </p:graphicFrame>
      <p:sp>
        <p:nvSpPr>
          <p:cNvPr id="286" name="CustomShape 3"/>
          <p:cNvSpPr/>
          <p:nvPr/>
        </p:nvSpPr>
        <p:spPr>
          <a:xfrm>
            <a:off x="6105960" y="353160"/>
            <a:ext cx="2226240" cy="2021400"/>
          </a:xfrm>
          <a:prstGeom prst="roundRect">
            <a:avLst>
              <a:gd name="adj" fmla="val 16667"/>
            </a:avLst>
          </a:prstGeom>
          <a:blipFill rotWithShape="0">
            <a:blip r:embed="rId2"/>
            <a:stretch>
              <a:fillRect/>
            </a:stretch>
          </a:blipFill>
          <a:ln>
            <a:noFill/>
          </a:ln>
          <a:effectLst>
            <a:outerShdw blurRad="7620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sp>
      <p:sp>
        <p:nvSpPr>
          <p:cNvPr id="287" name="CustomShape 4"/>
          <p:cNvSpPr/>
          <p:nvPr/>
        </p:nvSpPr>
        <p:spPr>
          <a:xfrm>
            <a:off x="637560" y="1183320"/>
            <a:ext cx="4701240" cy="27140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480">
              <a:lnSpc>
                <a:spcPct val="100000"/>
              </a:lnSpc>
              <a:tabLst>
                <a:tab pos="0" algn="l"/>
              </a:tabLst>
            </a:pPr>
            <a:r>
              <a:rPr lang="en-US" sz="1400" b="0" strike="noStrike" spc="-1">
                <a:solidFill>
                  <a:srgbClr val="F3F3F3"/>
                </a:solidFill>
                <a:latin typeface="Fira Sans Condensed Light"/>
                <a:ea typeface="Fira Sans Condensed Light"/>
              </a:rPr>
              <a:t>What is an RSnumebr?</a:t>
            </a:r>
            <a:endParaRPr lang="en-US" sz="1400" b="0" strike="noStrike" spc="-1">
              <a:latin typeface="Arial"/>
            </a:endParaRPr>
          </a:p>
          <a:p>
            <a:pPr marL="457200" indent="-303480">
              <a:lnSpc>
                <a:spcPct val="100000"/>
              </a:lnSpc>
              <a:tabLst>
                <a:tab pos="0" algn="l"/>
              </a:tabLst>
            </a:pPr>
            <a:endParaRPr lang="en-US" sz="1400" b="0" strike="noStrike" spc="-1">
              <a:latin typeface="Arial"/>
            </a:endParaRPr>
          </a:p>
          <a:p>
            <a:pPr marL="457200" indent="-303480">
              <a:lnSpc>
                <a:spcPct val="100000"/>
              </a:lnSpc>
              <a:tabLst>
                <a:tab pos="0" algn="l"/>
              </a:tabLst>
            </a:pPr>
            <a:r>
              <a:rPr lang="en-US" sz="1400" b="0" strike="noStrike" spc="-1">
                <a:solidFill>
                  <a:srgbClr val="F3F3F3"/>
                </a:solidFill>
                <a:latin typeface="Fira Sans Condensed Light"/>
                <a:ea typeface="Fira Sans Condensed Light"/>
              </a:rPr>
              <a:t>It is a reference number to the gene we have that consists of two alleles (one from the father and the other from the mother).</a:t>
            </a:r>
            <a:endParaRPr lang="en-US" sz="1400" b="0" strike="noStrike" spc="-1">
              <a:latin typeface="Arial"/>
            </a:endParaRPr>
          </a:p>
          <a:p>
            <a:pPr marL="457200" indent="-303480">
              <a:lnSpc>
                <a:spcPct val="100000"/>
              </a:lnSpc>
              <a:tabLst>
                <a:tab pos="0" algn="l"/>
              </a:tabLst>
            </a:pPr>
            <a:endParaRPr lang="en-US" sz="1400" b="0" strike="noStrike" spc="-1">
              <a:latin typeface="Arial"/>
            </a:endParaRPr>
          </a:p>
          <a:p>
            <a:pPr marL="457200" indent="-303480">
              <a:lnSpc>
                <a:spcPct val="100000"/>
              </a:lnSpc>
              <a:tabLst>
                <a:tab pos="0" algn="l"/>
              </a:tabLst>
            </a:pPr>
            <a:r>
              <a:rPr lang="en-US" sz="1400" b="0" strike="noStrike" spc="-1">
                <a:solidFill>
                  <a:srgbClr val="DCDDDE"/>
                </a:solidFill>
                <a:latin typeface="Fira Sans Condensed Light"/>
                <a:ea typeface="DejaVu Sans"/>
              </a:rPr>
              <a:t>What is an Alleles ?</a:t>
            </a:r>
            <a:r>
              <a:t/>
            </a:r>
            <a:br/>
            <a:r>
              <a:t/>
            </a:r>
            <a:br/>
            <a:r>
              <a:rPr lang="en-US" sz="1400" b="0" strike="noStrike" spc="-1">
                <a:solidFill>
                  <a:srgbClr val="DCDDDE"/>
                </a:solidFill>
                <a:latin typeface="Fira Sans Condensed Light"/>
                <a:ea typeface="DejaVu Sans"/>
              </a:rPr>
              <a:t> It is a two characters represents the gene sequence repeats of characters one from father and another one from mother</a:t>
            </a:r>
            <a:r>
              <a:t/>
            </a:r>
            <a:br/>
            <a:r>
              <a:t/>
            </a:r>
            <a:br/>
            <a:endParaRPr lang="en-US" sz="1400" b="0" strike="noStrike" spc="-1">
              <a:latin typeface="Arial"/>
            </a:endParaRPr>
          </a:p>
          <a:p>
            <a:pPr marL="457200" indent="-303480">
              <a:lnSpc>
                <a:spcPct val="100000"/>
              </a:lnSpc>
              <a:tabLst>
                <a:tab pos="0" algn="l"/>
              </a:tabLst>
            </a:pPr>
            <a:endParaRPr lang="en-US" sz="1400" b="0" strike="noStrike" spc="-1">
              <a:latin typeface="Arial"/>
            </a:endParaRPr>
          </a:p>
        </p:txBody>
      </p:sp>
      <p:sp>
        <p:nvSpPr>
          <p:cNvPr id="288" name="CustomShape 5"/>
          <p:cNvSpPr/>
          <p:nvPr/>
        </p:nvSpPr>
        <p:spPr>
          <a:xfrm>
            <a:off x="431280" y="3898800"/>
            <a:ext cx="745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03480">
              <a:lnSpc>
                <a:spcPct val="100000"/>
              </a:lnSpc>
              <a:tabLst>
                <a:tab pos="0" algn="l"/>
              </a:tabLst>
            </a:pPr>
            <a:r>
              <a:rPr lang="en-US" sz="1800" b="0" strike="noStrike" spc="-1">
                <a:solidFill>
                  <a:srgbClr val="F3F3F3"/>
                </a:solidFill>
                <a:latin typeface="Fira Sans Condensed Light"/>
                <a:ea typeface="Fira Sans Condensed Light"/>
              </a:rPr>
              <a:t>EX: </a:t>
            </a:r>
            <a:endParaRPr lang="en-US" sz="1800" b="0" strike="noStrike" spc="-1">
              <a:latin typeface="Arial"/>
            </a:endParaRPr>
          </a:p>
        </p:txBody>
      </p:sp>
      <p:sp>
        <p:nvSpPr>
          <p:cNvPr id="289" name="CustomShape 6"/>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3</a:t>
            </a:r>
            <a:endParaRPr lang="en-US" sz="1800" b="0" strike="noStrike" spc="-1">
              <a:latin typeface="Arial"/>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665280" y="39564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a:endParaRPr>
          </a:p>
        </p:txBody>
      </p:sp>
      <p:sp>
        <p:nvSpPr>
          <p:cNvPr id="291" name="CustomShape 2"/>
          <p:cNvSpPr/>
          <p:nvPr/>
        </p:nvSpPr>
        <p:spPr>
          <a:xfrm>
            <a:off x="197280" y="1294920"/>
            <a:ext cx="4191840" cy="22712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tabLst>
                <a:tab pos="0" algn="l"/>
              </a:tabLst>
            </a:pPr>
            <a:r>
              <a:rPr lang="en-US" sz="1400" b="0" strike="noStrike" spc="-1">
                <a:solidFill>
                  <a:srgbClr val="F3F3F3"/>
                </a:solidFill>
                <a:latin typeface="Fira Sans Condensed Light"/>
                <a:ea typeface="Fira Sans Condensed Light"/>
              </a:rPr>
              <a:t>Whole genome </a:t>
            </a:r>
            <a:endParaRPr lang="en-US" sz="1400" b="0" strike="noStrike" spc="-1">
              <a:latin typeface="Arial"/>
            </a:endParaRPr>
          </a:p>
          <a:p>
            <a:pPr>
              <a:lnSpc>
                <a:spcPct val="100000"/>
              </a:lnSpc>
              <a:tabLst>
                <a:tab pos="0" algn="l"/>
              </a:tabLst>
            </a:pPr>
            <a:r>
              <a:rPr lang="en-US" sz="1400" b="0" strike="noStrike" spc="-1">
                <a:solidFill>
                  <a:srgbClr val="F3F3F3"/>
                </a:solidFill>
                <a:latin typeface="Fira Sans Condensed Light"/>
                <a:ea typeface="Fira Sans Condensed Light"/>
              </a:rPr>
              <a:t>It is the whole DNA sequence that a human have in their system.</a:t>
            </a:r>
            <a:endParaRPr lang="en-US" sz="1400" b="0" strike="noStrike" spc="-1">
              <a:latin typeface="Arial"/>
            </a:endParaRPr>
          </a:p>
          <a:p>
            <a:pPr>
              <a:lnSpc>
                <a:spcPct val="100000"/>
              </a:lnSpc>
              <a:tabLst>
                <a:tab pos="0" algn="l"/>
              </a:tabLst>
            </a:pPr>
            <a:r>
              <a:rPr lang="en-US" sz="1400" b="0" strike="noStrike" spc="-1">
                <a:solidFill>
                  <a:srgbClr val="F3F3F3"/>
                </a:solidFill>
                <a:latin typeface="Fira Sans Condensed Light"/>
                <a:ea typeface="DejaVu Sans"/>
              </a:rPr>
              <a:t>Each number in the Table represents the repeats of nucleotide.</a:t>
            </a:r>
            <a:r>
              <a:t/>
            </a:r>
            <a:br/>
            <a:endParaRPr lang="en-US" sz="1400" b="0" strike="noStrike" spc="-1">
              <a:latin typeface="Arial"/>
            </a:endParaRPr>
          </a:p>
          <a:p>
            <a:pPr>
              <a:lnSpc>
                <a:spcPct val="100000"/>
              </a:lnSpc>
              <a:tabLst>
                <a:tab pos="0" algn="l"/>
              </a:tabLst>
            </a:pPr>
            <a:r>
              <a:rPr lang="en-US" sz="1400" b="0" strike="noStrike" spc="-1">
                <a:solidFill>
                  <a:srgbClr val="F3F3F3"/>
                </a:solidFill>
                <a:latin typeface="Fira Sans Condensed Light"/>
                <a:ea typeface="DejaVu Sans"/>
              </a:rPr>
              <a:t>Ex:</a:t>
            </a:r>
            <a:endParaRPr lang="en-US" sz="1400" b="0" strike="noStrike" spc="-1">
              <a:latin typeface="Arial"/>
            </a:endParaRPr>
          </a:p>
          <a:p>
            <a:pPr>
              <a:lnSpc>
                <a:spcPct val="100000"/>
              </a:lnSpc>
              <a:tabLst>
                <a:tab pos="0" algn="l"/>
              </a:tabLst>
            </a:pPr>
            <a:r>
              <a:rPr lang="en-US" sz="1400" b="0" strike="noStrike" spc="-1">
                <a:solidFill>
                  <a:srgbClr val="F3F3F3"/>
                </a:solidFill>
                <a:latin typeface="Fira Sans Condensed Light"/>
                <a:ea typeface="DejaVu Sans"/>
              </a:rPr>
              <a:t>ATCGATCGATCGATCGATCGATCGATCGATCGATCGATCG</a:t>
            </a: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r>
              <a:t/>
            </a:r>
            <a:b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endParaRPr lang="en-US" sz="1400" b="0" strike="noStrike" spc="-1">
              <a:latin typeface="Arial"/>
            </a:endParaRPr>
          </a:p>
        </p:txBody>
      </p:sp>
      <p:pic>
        <p:nvPicPr>
          <p:cNvPr id="292" name="Picture 2"/>
          <p:cNvPicPr/>
          <p:nvPr/>
        </p:nvPicPr>
        <p:blipFill>
          <a:blip r:embed="rId2"/>
          <a:stretch/>
        </p:blipFill>
        <p:spPr>
          <a:xfrm>
            <a:off x="4502160" y="613440"/>
            <a:ext cx="4580280" cy="4133520"/>
          </a:xfrm>
          <a:prstGeom prst="rect">
            <a:avLst/>
          </a:prstGeom>
          <a:ln>
            <a:noFill/>
          </a:ln>
          <a:effectLst>
            <a:softEdge rad="112500"/>
          </a:effectLst>
        </p:spPr>
      </p:pic>
      <p:sp>
        <p:nvSpPr>
          <p:cNvPr id="293"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4</a:t>
            </a:r>
            <a:endParaRPr lang="en-US" sz="1800" b="0" strike="noStrike" spc="-1">
              <a:latin typeface="Aria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94" name="CustomShape 1"/>
          <p:cNvSpPr/>
          <p:nvPr/>
        </p:nvSpPr>
        <p:spPr>
          <a:xfrm>
            <a:off x="637560" y="40392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Problem Statement</a:t>
            </a:r>
            <a:endParaRPr lang="en-US" sz="3200" b="0" strike="noStrike" spc="-1">
              <a:latin typeface="Arial"/>
            </a:endParaRPr>
          </a:p>
        </p:txBody>
      </p:sp>
      <p:pic>
        <p:nvPicPr>
          <p:cNvPr id="295" name="Picture 3"/>
          <p:cNvPicPr/>
          <p:nvPr/>
        </p:nvPicPr>
        <p:blipFill>
          <a:blip r:embed="rId3">
            <a:lum bright="70000" contrast="-70000"/>
          </a:blip>
          <a:stretch/>
        </p:blipFill>
        <p:spPr>
          <a:xfrm>
            <a:off x="5902200" y="271800"/>
            <a:ext cx="2438640" cy="2438640"/>
          </a:xfrm>
          <a:prstGeom prst="rect">
            <a:avLst/>
          </a:prstGeom>
          <a:ln>
            <a:noFill/>
          </a:ln>
        </p:spPr>
      </p:pic>
      <p:sp>
        <p:nvSpPr>
          <p:cNvPr id="296" name="CustomShape 2"/>
          <p:cNvSpPr/>
          <p:nvPr/>
        </p:nvSpPr>
        <p:spPr>
          <a:xfrm>
            <a:off x="637560" y="1269000"/>
            <a:ext cx="4563720" cy="320544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marL="457200" indent="-30348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Some parents suffer from the process of paternity testing when they are being sued for child custody.</a:t>
            </a:r>
            <a:r>
              <a:t/>
            </a:r>
            <a:br/>
            <a:r>
              <a:rPr lang="en-US" sz="1400" b="0" strike="noStrike" spc="-1">
                <a:solidFill>
                  <a:srgbClr val="F3F3F3"/>
                </a:solidFill>
                <a:latin typeface="Arial"/>
                <a:ea typeface="DejaVu Sans"/>
              </a:rPr>
              <a:t> </a:t>
            </a:r>
            <a:endParaRPr lang="en-US" sz="1400" b="0" strike="noStrike" spc="-1">
              <a:latin typeface="Arial"/>
            </a:endParaRPr>
          </a:p>
          <a:p>
            <a:pPr marL="457200" indent="-30348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r>
              <a:t/>
            </a:r>
            <a:br/>
            <a:r>
              <a:rPr lang="en-US" sz="1400" b="0" strike="noStrike" spc="-1">
                <a:solidFill>
                  <a:srgbClr val="F3F3F3"/>
                </a:solidFill>
                <a:latin typeface="Arial"/>
                <a:ea typeface="DejaVu Sans"/>
              </a:rPr>
              <a:t> </a:t>
            </a:r>
            <a:endParaRPr lang="en-US" sz="1400" b="0" strike="noStrike" spc="-1">
              <a:latin typeface="Arial"/>
            </a:endParaRPr>
          </a:p>
          <a:p>
            <a:pPr marL="457200" indent="-303480">
              <a:lnSpc>
                <a:spcPct val="100000"/>
              </a:lnSpc>
              <a:buClr>
                <a:srgbClr val="F3F3F3"/>
              </a:buClr>
              <a:buFont typeface="Arial"/>
              <a:buChar char="•"/>
            </a:pPr>
            <a:r>
              <a:rPr lang="en-US" sz="1400" b="0" strike="noStrike" spc="-1">
                <a:solidFill>
                  <a:srgbClr val="F3F3F3"/>
                </a:solidFill>
                <a:latin typeface="Fira Sans Condensed Light"/>
                <a:ea typeface="Fira Sans Condensed Light"/>
              </a:rPr>
              <a:t>Why can’t we have a system that could potentially prove this in less time and be accessible to everyone.</a:t>
            </a: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297"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5</a:t>
            </a:r>
            <a:endParaRPr lang="en-US" sz="1800" b="0" strike="noStrike" spc="-1">
              <a:latin typeface="Arial"/>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637560" y="331920"/>
            <a:ext cx="40924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Our Objectives</a:t>
            </a:r>
            <a:endParaRPr lang="en-US" sz="3200" b="0" strike="noStrike" spc="-1">
              <a:latin typeface="Arial"/>
            </a:endParaRPr>
          </a:p>
        </p:txBody>
      </p:sp>
      <p:sp>
        <p:nvSpPr>
          <p:cNvPr id="299" name="CustomShape 2"/>
          <p:cNvSpPr/>
          <p:nvPr/>
        </p:nvSpPr>
        <p:spPr>
          <a:xfrm>
            <a:off x="637560" y="1377360"/>
            <a:ext cx="7500600" cy="3044880"/>
          </a:xfrm>
          <a:prstGeom prst="rect">
            <a:avLst/>
          </a:prstGeom>
          <a:solidFill>
            <a:srgbClr val="0C343D">
              <a:alpha val="57000"/>
            </a:srgbClr>
          </a:solidFill>
          <a:ln>
            <a:noFill/>
          </a:ln>
        </p:spPr>
        <p:style>
          <a:lnRef idx="0">
            <a:scrgbClr r="0" g="0" b="0"/>
          </a:lnRef>
          <a:fillRef idx="0">
            <a:scrgbClr r="0" g="0" b="0"/>
          </a:fillRef>
          <a:effectRef idx="0">
            <a:scrgbClr r="0" g="0" b="0"/>
          </a:effectRef>
          <a:fontRef idx="minor"/>
        </p:style>
        <p:txBody>
          <a:bodyPr lIns="234000" tIns="234000" rIns="234000" bIns="91440">
            <a:noAutofit/>
          </a:bodyPr>
          <a:lstStyle/>
          <a:p>
            <a:pPr>
              <a:lnSpc>
                <a:spcPct val="100000"/>
              </a:lnSpc>
            </a:pPr>
            <a:r>
              <a:rPr lang="en-US" sz="1400" b="0" strike="noStrike" spc="-1">
                <a:solidFill>
                  <a:srgbClr val="F3F3F3"/>
                </a:solidFill>
                <a:latin typeface="Fira Sans Condensed Light"/>
                <a:ea typeface="Fira Sans Condensed Light"/>
              </a:rPr>
              <a:t>1.  Enhance the short tandem repeat method in the whole genome.</a:t>
            </a:r>
            <a:r>
              <a:t/>
            </a:r>
            <a:br/>
            <a:r>
              <a:rPr lang="en-US" sz="1400" b="0" strike="noStrike" spc="-1">
                <a:solidFill>
                  <a:srgbClr val="F3F3F3"/>
                </a:solidFill>
                <a:latin typeface="Fira Sans Condensed Light"/>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3F3F3"/>
                </a:solidFill>
                <a:latin typeface="Fira Sans Condensed Light"/>
                <a:ea typeface="Fira Sans Condensed Light"/>
              </a:rPr>
              <a:t>2.  Implement relevance and kinship through rs numbers .</a:t>
            </a:r>
            <a:r>
              <a:t/>
            </a:r>
            <a:br/>
            <a:r>
              <a:rPr lang="en-US" sz="1400" b="0" strike="noStrike" spc="-1">
                <a:solidFill>
                  <a:srgbClr val="F3F3F3"/>
                </a:solidFill>
                <a:latin typeface="Fira Sans Condensed Light"/>
                <a:ea typeface="DejaVu Sans"/>
              </a:rPr>
              <a:t> </a:t>
            </a:r>
            <a:endParaRPr lang="en-US" sz="1400" b="0" strike="noStrike" spc="-1">
              <a:latin typeface="Arial"/>
            </a:endParaRPr>
          </a:p>
          <a:p>
            <a:pPr>
              <a:lnSpc>
                <a:spcPct val="100000"/>
              </a:lnSpc>
            </a:pPr>
            <a:r>
              <a:rPr lang="en-US" sz="1400" b="0" strike="noStrike" spc="-1">
                <a:solidFill>
                  <a:srgbClr val="F3F3F3"/>
                </a:solidFill>
                <a:latin typeface="Fira Sans Condensed Light"/>
                <a:ea typeface="DejaVu Sans"/>
              </a:rPr>
              <a:t>3.  Enhance and implement the mobile application and web application.</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800" b="0" strike="noStrike" spc="-1">
                <a:solidFill>
                  <a:srgbClr val="FFFFFF"/>
                </a:solidFill>
                <a:latin typeface="Arial"/>
                <a:ea typeface="DejaVu Sans"/>
              </a:rPr>
              <a:t>4.</a:t>
            </a:r>
            <a:r>
              <a:rPr lang="en-US" sz="1800" b="0" strike="noStrike" spc="-1">
                <a:solidFill>
                  <a:srgbClr val="000000"/>
                </a:solidFill>
                <a:latin typeface="Arial"/>
                <a:ea typeface="DejaVu Sans"/>
              </a:rPr>
              <a:t> </a:t>
            </a:r>
            <a:r>
              <a:rPr lang="en-US" sz="1400" b="0" strike="noStrike" spc="-1">
                <a:solidFill>
                  <a:srgbClr val="F3F3F3"/>
                </a:solidFill>
                <a:latin typeface="Fira Sans Condensed Light"/>
                <a:ea typeface="Fira Sans Condensed Light"/>
              </a:rPr>
              <a:t>Implement relevance and kinship through whole genome.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3F3F3"/>
                </a:solidFill>
                <a:latin typeface="Fira Sans Condensed Light"/>
                <a:ea typeface="Fira Sans Condensed Light"/>
              </a:rPr>
              <a:t>5. Enhance Report of whole genome results.</a:t>
            </a:r>
            <a:endParaRPr lang="en-US" sz="1400" b="0" strike="noStrike" spc="-1">
              <a:latin typeface="Arial"/>
            </a:endParaRPr>
          </a:p>
          <a:p>
            <a:pPr>
              <a:lnSpc>
                <a:spcPct val="100000"/>
              </a:lnSpc>
            </a:pPr>
            <a:endParaRPr lang="en-US" sz="1400" b="0" strike="noStrike" spc="-1">
              <a:latin typeface="Arial"/>
            </a:endParaRPr>
          </a:p>
          <a:p>
            <a:pPr>
              <a:lnSpc>
                <a:spcPct val="100000"/>
              </a:lnSpc>
            </a:pPr>
            <a:endParaRPr lang="en-US" sz="1400" b="0" strike="noStrike" spc="-1">
              <a:latin typeface="Arial"/>
            </a:endParaRPr>
          </a:p>
          <a:p>
            <a:pPr marL="457200" indent="-455760">
              <a:lnSpc>
                <a:spcPct val="100000"/>
              </a:lnSpc>
              <a:buClr>
                <a:srgbClr val="F3F3F3"/>
              </a:buClr>
              <a:buFont typeface="Arial"/>
              <a:buAutoNum type="arabicPeriod"/>
            </a:pPr>
            <a:endParaRPr lang="en-US" sz="1400" b="0" strike="noStrike" spc="-1">
              <a:latin typeface="Arial"/>
            </a:endParaRPr>
          </a:p>
          <a:p>
            <a:pPr marL="720">
              <a:lnSpc>
                <a:spcPct val="100000"/>
              </a:lnSpc>
            </a:pP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300" name="CustomShape 3"/>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6</a:t>
            </a:r>
            <a:endParaRPr lang="en-US" sz="1800" b="0" strike="noStrike" spc="-1">
              <a:latin typeface="Arial"/>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169560" y="171360"/>
            <a:ext cx="4859280" cy="63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200" b="1" strike="noStrike" spc="-1">
                <a:solidFill>
                  <a:srgbClr val="F3F3F3"/>
                </a:solidFill>
                <a:latin typeface="Rajdhani"/>
                <a:ea typeface="Fira Sans Condensed Light"/>
              </a:rPr>
              <a:t>System overview</a:t>
            </a:r>
            <a:endParaRPr lang="en-US" sz="3200" b="0" strike="noStrike" spc="-1">
              <a:latin typeface="Arial"/>
            </a:endParaRPr>
          </a:p>
        </p:txBody>
      </p:sp>
      <p:pic>
        <p:nvPicPr>
          <p:cNvPr id="302" name="Picture 1"/>
          <p:cNvPicPr/>
          <p:nvPr/>
        </p:nvPicPr>
        <p:blipFill>
          <a:blip r:embed="rId2"/>
          <a:stretch/>
        </p:blipFill>
        <p:spPr>
          <a:xfrm>
            <a:off x="431280" y="806760"/>
            <a:ext cx="8003160" cy="3861360"/>
          </a:xfrm>
          <a:prstGeom prst="rect">
            <a:avLst/>
          </a:prstGeom>
          <a:ln>
            <a:noFill/>
          </a:ln>
        </p:spPr>
      </p:pic>
      <p:sp>
        <p:nvSpPr>
          <p:cNvPr id="303" name="CustomShape 2"/>
          <p:cNvSpPr/>
          <p:nvPr/>
        </p:nvSpPr>
        <p:spPr>
          <a:xfrm>
            <a:off x="74520" y="4622760"/>
            <a:ext cx="713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3F3F3"/>
                </a:solidFill>
                <a:latin typeface="Arial"/>
                <a:ea typeface="DejaVu Sans"/>
              </a:rPr>
              <a:t>7</a:t>
            </a:r>
            <a:endParaRPr lang="en-US" sz="1800" b="0" strike="noStrike" spc="-1">
              <a:latin typeface="Arial"/>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TotalTime>
  <Words>610</Words>
  <Application>Microsoft Office PowerPoint</Application>
  <PresentationFormat>On-screen Show (16:9)</PresentationFormat>
  <Paragraphs>149</Paragraphs>
  <Slides>22</Slides>
  <Notes>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22</vt:i4>
      </vt:variant>
    </vt:vector>
  </HeadingPairs>
  <TitlesOfParts>
    <vt:vector size="37" baseType="lpstr">
      <vt:lpstr>Advent Pro Light</vt:lpstr>
      <vt:lpstr>Anton</vt:lpstr>
      <vt:lpstr>Arial</vt:lpstr>
      <vt:lpstr>DejaVu Sans</vt:lpstr>
      <vt:lpstr>Fira Sans Condensed Light</vt:lpstr>
      <vt:lpstr>Rajdhani</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Paternity testing using genetics</dc:title>
  <dc:subject/>
  <dc:creator/>
  <dc:description/>
  <cp:lastModifiedBy>Mohamed Moataz</cp:lastModifiedBy>
  <cp:revision>38</cp:revision>
  <dcterms:modified xsi:type="dcterms:W3CDTF">2022-03-09T23:54:30Z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